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8" r:id="rId1"/>
  </p:sldMasterIdLst>
  <p:handoutMasterIdLst>
    <p:handoutMasterId r:id="rId19"/>
  </p:handoutMasterIdLst>
  <p:sldIdLst>
    <p:sldId id="270" r:id="rId2"/>
    <p:sldId id="257" r:id="rId3"/>
    <p:sldId id="260" r:id="rId4"/>
    <p:sldId id="261" r:id="rId5"/>
    <p:sldId id="272" r:id="rId6"/>
    <p:sldId id="280" r:id="rId7"/>
    <p:sldId id="283" r:id="rId8"/>
    <p:sldId id="284" r:id="rId9"/>
    <p:sldId id="274" r:id="rId10"/>
    <p:sldId id="262" r:id="rId11"/>
    <p:sldId id="263" r:id="rId12"/>
    <p:sldId id="267" r:id="rId13"/>
    <p:sldId id="287" r:id="rId14"/>
    <p:sldId id="288" r:id="rId15"/>
    <p:sldId id="285" r:id="rId16"/>
    <p:sldId id="286" r:id="rId17"/>
    <p:sldId id="271" r:id="rId18"/>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96" d="100"/>
          <a:sy n="96" d="100"/>
        </p:scale>
        <p:origin x="336"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0E9C2312-27E4-41DB-90F5-002E1BBE2631}" type="datetimeFigureOut">
              <a:rPr lang="en-US" smtClean="0"/>
              <a:pPr/>
              <a:t>9/7/2021</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10DAF522-0296-4F9A-974A-286970D45633}" type="slidenum">
              <a:rPr lang="en-US" smtClean="0"/>
              <a:pPr/>
              <a:t>‹#›</a:t>
            </a:fld>
            <a:endParaRPr lang="en-US"/>
          </a:p>
        </p:txBody>
      </p:sp>
    </p:spTree>
    <p:extLst>
      <p:ext uri="{BB962C8B-B14F-4D97-AF65-F5344CB8AC3E}">
        <p14:creationId xmlns:p14="http://schemas.microsoft.com/office/powerpoint/2010/main" val="238719849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BDD9FFF-3505-48A0-8E86-0ACDDEC57706}" type="datetimeFigureOut">
              <a:rPr lang="en-US" smtClean="0"/>
              <a:pPr/>
              <a:t>9/7/2021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F7B578-CB8B-4600-AA54-DA48D330426F}" type="slidenum">
              <a:rPr lang="en-US" smtClean="0"/>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6962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BDD9FFF-3505-48A0-8E86-0ACDDEC57706}" type="datetimeFigureOut">
              <a:rPr lang="en-US" smtClean="0"/>
              <a:pPr/>
              <a:t>9/7/2021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F7B578-CB8B-4600-AA54-DA48D330426F}" type="slidenum">
              <a:rPr lang="en-US" smtClean="0"/>
              <a:pPr/>
              <a:t>‹#›</a:t>
            </a:fld>
            <a:endParaRPr lang="en-US"/>
          </a:p>
        </p:txBody>
      </p:sp>
    </p:spTree>
    <p:extLst>
      <p:ext uri="{BB962C8B-B14F-4D97-AF65-F5344CB8AC3E}">
        <p14:creationId xmlns:p14="http://schemas.microsoft.com/office/powerpoint/2010/main" val="285696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BDD9FFF-3505-48A0-8E86-0ACDDEC57706}" type="datetimeFigureOut">
              <a:rPr lang="en-US" smtClean="0"/>
              <a:pPr/>
              <a:t>9/7/2021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F7B578-CB8B-4600-AA54-DA48D330426F}" type="slidenum">
              <a:rPr lang="en-US" smtClean="0"/>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94014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BDD9FFF-3505-48A0-8E86-0ACDDEC57706}" type="datetimeFigureOut">
              <a:rPr lang="en-US" smtClean="0"/>
              <a:pPr/>
              <a:t>9/7/2021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F7B578-CB8B-4600-AA54-DA48D330426F}" type="slidenum">
              <a:rPr lang="en-US" smtClean="0"/>
              <a:pPr/>
              <a:t>‹#›</a:t>
            </a:fld>
            <a:endParaRPr lang="en-US"/>
          </a:p>
        </p:txBody>
      </p:sp>
    </p:spTree>
    <p:extLst>
      <p:ext uri="{BB962C8B-B14F-4D97-AF65-F5344CB8AC3E}">
        <p14:creationId xmlns:p14="http://schemas.microsoft.com/office/powerpoint/2010/main" val="2127975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BDD9FFF-3505-48A0-8E86-0ACDDEC57706}" type="datetimeFigureOut">
              <a:rPr lang="en-US" smtClean="0"/>
              <a:pPr/>
              <a:t>9/7/2021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F7B578-CB8B-4600-AA54-DA48D330426F}" type="slidenum">
              <a:rPr lang="en-US" smtClean="0"/>
              <a:pPr/>
              <a:t>‹#›</a:t>
            </a:fld>
            <a:endParaRPr lang="en-US"/>
          </a:p>
        </p:txBody>
      </p:sp>
    </p:spTree>
    <p:extLst>
      <p:ext uri="{BB962C8B-B14F-4D97-AF65-F5344CB8AC3E}">
        <p14:creationId xmlns:p14="http://schemas.microsoft.com/office/powerpoint/2010/main" val="3588917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BDD9FFF-3505-48A0-8E86-0ACDDEC57706}" type="datetimeFigureOut">
              <a:rPr lang="en-US" smtClean="0"/>
              <a:pPr/>
              <a:t>9/7/2021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F7B578-CB8B-4600-AA54-DA48D330426F}" type="slidenum">
              <a:rPr lang="en-US" smtClean="0"/>
              <a:pPr/>
              <a:t>‹#›</a:t>
            </a:fld>
            <a:endParaRPr lang="en-US"/>
          </a:p>
        </p:txBody>
      </p:sp>
    </p:spTree>
    <p:extLst>
      <p:ext uri="{BB962C8B-B14F-4D97-AF65-F5344CB8AC3E}">
        <p14:creationId xmlns:p14="http://schemas.microsoft.com/office/powerpoint/2010/main" val="17378817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7BDD9FFF-3505-48A0-8E86-0ACDDEC57706}" type="datetimeFigureOut">
              <a:rPr lang="en-US" smtClean="0"/>
              <a:pPr/>
              <a:t>9/7/2021</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BDF7B578-CB8B-4600-AA54-DA48D330426F}" type="slidenum">
              <a:rPr lang="en-US" smtClean="0"/>
              <a:pPr/>
              <a:t>‹#›</a:t>
            </a:fld>
            <a:endParaRPr lang="en-US"/>
          </a:p>
        </p:txBody>
      </p:sp>
    </p:spTree>
    <p:extLst>
      <p:ext uri="{BB962C8B-B14F-4D97-AF65-F5344CB8AC3E}">
        <p14:creationId xmlns:p14="http://schemas.microsoft.com/office/powerpoint/2010/main" val="2039587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7BDD9FFF-3505-48A0-8E86-0ACDDEC57706}" type="datetimeFigureOut">
              <a:rPr lang="en-US" smtClean="0"/>
              <a:pPr/>
              <a:t>9/7/2021</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DF7B578-CB8B-4600-AA54-DA48D330426F}" type="slidenum">
              <a:rPr lang="en-US" smtClean="0"/>
              <a:pPr/>
              <a:t>‹#›</a:t>
            </a:fld>
            <a:endParaRPr lang="en-US"/>
          </a:p>
        </p:txBody>
      </p:sp>
    </p:spTree>
    <p:extLst>
      <p:ext uri="{BB962C8B-B14F-4D97-AF65-F5344CB8AC3E}">
        <p14:creationId xmlns:p14="http://schemas.microsoft.com/office/powerpoint/2010/main" val="3620911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BDD9FFF-3505-48A0-8E86-0ACDDEC57706}" type="datetimeFigureOut">
              <a:rPr lang="en-US" smtClean="0"/>
              <a:pPr/>
              <a:t>9/7/2021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F7B578-CB8B-4600-AA54-DA48D330426F}" type="slidenum">
              <a:rPr lang="en-US" smtClean="0"/>
              <a:pPr/>
              <a:t>‹#›</a:t>
            </a:fld>
            <a:endParaRPr lang="en-US"/>
          </a:p>
        </p:txBody>
      </p:sp>
    </p:spTree>
    <p:extLst>
      <p:ext uri="{BB962C8B-B14F-4D97-AF65-F5344CB8AC3E}">
        <p14:creationId xmlns:p14="http://schemas.microsoft.com/office/powerpoint/2010/main" val="15413724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BDD9FFF-3505-48A0-8E86-0ACDDEC57706}" type="datetimeFigureOut">
              <a:rPr lang="en-US" smtClean="0"/>
              <a:pPr/>
              <a:t>9/7/2021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F7B578-CB8B-4600-AA54-DA48D330426F}" type="slidenum">
              <a:rPr lang="en-US" smtClean="0"/>
              <a:pPr/>
              <a:t>‹#›</a:t>
            </a:fld>
            <a:endParaRPr lang="en-US"/>
          </a:p>
        </p:txBody>
      </p:sp>
    </p:spTree>
    <p:extLst>
      <p:ext uri="{BB962C8B-B14F-4D97-AF65-F5344CB8AC3E}">
        <p14:creationId xmlns:p14="http://schemas.microsoft.com/office/powerpoint/2010/main" val="183545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BDD9FFF-3505-48A0-8E86-0ACDDEC57706}" type="datetimeFigureOut">
              <a:rPr lang="en-US" smtClean="0"/>
              <a:pPr/>
              <a:t>9/7/2021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F7B578-CB8B-4600-AA54-DA48D330426F}" type="slidenum">
              <a:rPr lang="en-US" smtClean="0"/>
              <a:pPr/>
              <a:t>‹#›</a:t>
            </a:fld>
            <a:endParaRPr lang="en-US"/>
          </a:p>
        </p:txBody>
      </p:sp>
    </p:spTree>
    <p:extLst>
      <p:ext uri="{BB962C8B-B14F-4D97-AF65-F5344CB8AC3E}">
        <p14:creationId xmlns:p14="http://schemas.microsoft.com/office/powerpoint/2010/main" val="19064575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08641" y="273629"/>
            <a:ext cx="10963200" cy="1139160"/>
          </a:xfrm>
        </p:spPr>
        <p:txBody>
          <a:bodyPr/>
          <a:lstStyle/>
          <a:p>
            <a:r>
              <a:rPr lang="en-US"/>
              <a:t>Click to edit Master title style</a:t>
            </a:r>
          </a:p>
        </p:txBody>
      </p:sp>
      <p:sp>
        <p:nvSpPr>
          <p:cNvPr id="3" name="Text Placeholder 2"/>
          <p:cNvSpPr>
            <a:spLocks noGrp="1"/>
          </p:cNvSpPr>
          <p:nvPr>
            <p:ph type="body" sz="half" idx="1"/>
          </p:nvPr>
        </p:nvSpPr>
        <p:spPr>
          <a:xfrm>
            <a:off x="608641" y="1604329"/>
            <a:ext cx="5389439" cy="45206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82400" y="1604329"/>
            <a:ext cx="5389441" cy="4520635"/>
          </a:xfrm>
        </p:spPr>
        <p:txBody>
          <a:bodyPr/>
          <a:lstStyle/>
          <a:p>
            <a:pPr lvl="0"/>
            <a:endParaRPr lang="en-US" noProof="0"/>
          </a:p>
        </p:txBody>
      </p:sp>
      <p:sp>
        <p:nvSpPr>
          <p:cNvPr id="5" name="Rectangle 3"/>
          <p:cNvSpPr>
            <a:spLocks noGrp="1" noChangeArrowheads="1"/>
          </p:cNvSpPr>
          <p:nvPr>
            <p:ph type="dt" idx="10"/>
          </p:nvPr>
        </p:nvSpPr>
        <p:spPr>
          <a:ln/>
        </p:spPr>
        <p:txBody>
          <a:bodyPr/>
          <a:lstStyle>
            <a:lvl1pPr>
              <a:defRPr/>
            </a:lvl1pPr>
          </a:lstStyle>
          <a:p>
            <a:pPr>
              <a:defRPr/>
            </a:pPr>
            <a:endParaRPr lang="en-US"/>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pPr>
              <a:defRPr/>
            </a:pPr>
            <a:fld id="{EF5D19A5-EE08-4DF4-9BA6-578960C5ADAA}" type="slidenum">
              <a:rPr lang="en-US" altLang="en-US"/>
              <a:pPr>
                <a:defRPr/>
              </a:pPr>
              <a:t>‹#›</a:t>
            </a:fld>
            <a:endParaRPr lang="en-US" altLang="en-US"/>
          </a:p>
        </p:txBody>
      </p:sp>
    </p:spTree>
    <p:extLst>
      <p:ext uri="{BB962C8B-B14F-4D97-AF65-F5344CB8AC3E}">
        <p14:creationId xmlns:p14="http://schemas.microsoft.com/office/powerpoint/2010/main" val="1816931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7BDD9FFF-3505-48A0-8E86-0ACDDEC57706}" type="datetimeFigureOut">
              <a:rPr lang="en-US" smtClean="0"/>
              <a:pPr/>
              <a:t>9/7/2021</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BDF7B578-CB8B-4600-AA54-DA48D330426F}" type="slidenum">
              <a:rPr lang="en-US" smtClean="0"/>
              <a:pPr/>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8806532"/>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Lst>
  <p:txStyles>
    <p:titleStyle>
      <a:lvl1pPr algn="l" defTabSz="914400" rtl="1"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r" defTabSz="914400" rtl="1"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r" defTabSz="914400" rtl="1"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audio" Target="../media/audio1.wav"/><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audio" Target="../media/audio2.wav"/></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audio" Target="../media/audio3.wav"/></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audio" Target="../media/audio4.wav"/></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audio" Target="../media/audio5.wav"/></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2.xml"/><Relationship Id="rId1" Type="http://schemas.openxmlformats.org/officeDocument/2006/relationships/audio" Target="../media/audio6.wav"/></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audio" Target="../media/audio7.wav"/></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audio" Target="../media/audio8.wav"/></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audio" Target="../media/audio9.wav"/></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stretch>
            <a:fillRect/>
          </a:stretch>
        </p:blipFill>
        <p:spPr>
          <a:xfrm>
            <a:off x="4712088" y="1408001"/>
            <a:ext cx="2767824" cy="4041998"/>
          </a:xfrm>
          <a:prstGeom prst="rect">
            <a:avLst/>
          </a:prstGeom>
        </p:spPr>
      </p:pic>
      <p:pic>
        <p:nvPicPr>
          <p:cNvPr id="4" name="Recorded Sound">
            <a:hlinkClick r:id="" action="ppaction://media"/>
          </p:cNvPr>
          <p:cNvPicPr>
            <a:picLocks noRot="1" noChangeAspect="1"/>
          </p:cNvPicPr>
          <p:nvPr>
            <a:wavAudioFile r:embed="rId1" name="Recorded Sound"/>
          </p:nvPr>
        </p:nvPicPr>
        <p:blipFill>
          <a:blip r:embed="rId4" cstate="print"/>
          <a:stretch>
            <a:fillRect/>
          </a:stretch>
        </p:blipFill>
        <p:spPr>
          <a:xfrm>
            <a:off x="437321" y="5880652"/>
            <a:ext cx="304800" cy="304800"/>
          </a:xfrm>
          <a:prstGeom prst="rect">
            <a:avLst/>
          </a:prstGeom>
        </p:spPr>
      </p:pic>
      <p:pic>
        <p:nvPicPr>
          <p:cNvPr id="3" name="Picture 2"/>
          <p:cNvPicPr>
            <a:picLocks noChangeAspect="1"/>
          </p:cNvPicPr>
          <p:nvPr/>
        </p:nvPicPr>
        <p:blipFill>
          <a:blip r:embed="rId5"/>
          <a:stretch>
            <a:fillRect/>
          </a:stretch>
        </p:blipFill>
        <p:spPr>
          <a:xfrm>
            <a:off x="9795510" y="374229"/>
            <a:ext cx="2067544" cy="2067544"/>
          </a:xfrm>
          <a:prstGeom prst="rect">
            <a:avLst/>
          </a:prstGeom>
          <a:solidFill>
            <a:schemeClr val="bg1"/>
          </a:solidFill>
        </p:spPr>
      </p:pic>
      <p:pic>
        <p:nvPicPr>
          <p:cNvPr id="5" name="Picture 4"/>
          <p:cNvPicPr>
            <a:picLocks noChangeAspect="1"/>
          </p:cNvPicPr>
          <p:nvPr/>
        </p:nvPicPr>
        <p:blipFill>
          <a:blip r:embed="rId6">
            <a:biLevel thresh="75000"/>
          </a:blip>
          <a:stretch>
            <a:fillRect/>
          </a:stretch>
        </p:blipFill>
        <p:spPr>
          <a:xfrm>
            <a:off x="662110" y="748538"/>
            <a:ext cx="1360999" cy="1323965"/>
          </a:xfrm>
          <a:prstGeom prst="rect">
            <a:avLst/>
          </a:prstGeom>
        </p:spPr>
      </p:pic>
      <p:sp>
        <p:nvSpPr>
          <p:cNvPr id="6" name="TextBox 5"/>
          <p:cNvSpPr txBox="1"/>
          <p:nvPr/>
        </p:nvSpPr>
        <p:spPr>
          <a:xfrm>
            <a:off x="437321" y="2072503"/>
            <a:ext cx="1771650" cy="584775"/>
          </a:xfrm>
          <a:prstGeom prst="rect">
            <a:avLst/>
          </a:prstGeom>
          <a:noFill/>
        </p:spPr>
        <p:txBody>
          <a:bodyPr wrap="square" rtlCol="1">
            <a:spAutoFit/>
          </a:bodyPr>
          <a:lstStyle/>
          <a:p>
            <a:pPr algn="ctr"/>
            <a:r>
              <a:rPr lang="fa-IR" sz="1600" b="1" dirty="0" smtClean="0"/>
              <a:t>دانشگاه علوم پزشکی و خدمات درمانی شیراز</a:t>
            </a:r>
            <a:endParaRPr lang="fa-IR" sz="1600" b="1" dirty="0"/>
          </a:p>
        </p:txBody>
      </p:sp>
      <p:sp>
        <p:nvSpPr>
          <p:cNvPr id="7" name="TextBox 6"/>
          <p:cNvSpPr txBox="1"/>
          <p:nvPr/>
        </p:nvSpPr>
        <p:spPr>
          <a:xfrm>
            <a:off x="9983029" y="2072503"/>
            <a:ext cx="1744151" cy="584775"/>
          </a:xfrm>
          <a:prstGeom prst="rect">
            <a:avLst/>
          </a:prstGeom>
          <a:noFill/>
        </p:spPr>
        <p:txBody>
          <a:bodyPr wrap="square" rtlCol="1">
            <a:spAutoFit/>
          </a:bodyPr>
          <a:lstStyle/>
          <a:p>
            <a:pPr algn="ctr"/>
            <a:r>
              <a:rPr lang="fa-IR" sz="1600" b="1" dirty="0" smtClean="0"/>
              <a:t>گروه اخلاق پزشکی و فلسفه سلامت </a:t>
            </a:r>
            <a:endParaRPr lang="fa-IR" sz="1600" b="1" dirty="0"/>
          </a:p>
        </p:txBody>
      </p:sp>
    </p:spTree>
    <p:extLst>
      <p:ext uri="{BB962C8B-B14F-4D97-AF65-F5344CB8AC3E}">
        <p14:creationId xmlns:p14="http://schemas.microsoft.com/office/powerpoint/2010/main" val="2676933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9631" fill="hold"/>
                                        <p:tgtEl>
                                          <p:spTgt spid="4"/>
                                        </p:tgtEl>
                                      </p:cBhvr>
                                    </p:cmd>
                                  </p:childTnLst>
                                </p:cTn>
                              </p:par>
                            </p:childTnLst>
                          </p:cTn>
                        </p:par>
                      </p:childTnLst>
                    </p:cTn>
                  </p:par>
                </p:childTnLst>
              </p:cTn>
              <p:nextCondLst>
                <p:cond evt="onClick" delay="0">
                  <p:tgtEl>
                    <p:spTgt spid="4"/>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48901" y="3428998"/>
            <a:ext cx="9233838" cy="2268559"/>
          </a:xfrm>
        </p:spPr>
        <p:txBody>
          <a:bodyPr>
            <a:normAutofit/>
          </a:bodyPr>
          <a:lstStyle/>
          <a:p>
            <a:pPr algn="r"/>
            <a:r>
              <a:rPr lang="fa-IR" sz="2400" b="1" dirty="0">
                <a:cs typeface="B Titr" pitchFamily="2" charset="-78"/>
              </a:rPr>
              <a:t>اهمیت سلامت معنوی در نظام </a:t>
            </a:r>
            <a:r>
              <a:rPr lang="fa-IR" sz="2400" b="1" dirty="0" smtClean="0">
                <a:cs typeface="B Titr" pitchFamily="2" charset="-78"/>
              </a:rPr>
              <a:t>سلامت در راستای ارتقا به ”طب متعالی“</a:t>
            </a:r>
            <a:r>
              <a:rPr lang="en-US" sz="2400" b="1" dirty="0" smtClean="0">
                <a:cs typeface="B Titr" pitchFamily="2" charset="-78"/>
              </a:rPr>
              <a:t> </a:t>
            </a:r>
            <a:r>
              <a:rPr lang="fa-IR" sz="2400" b="1" dirty="0" smtClean="0">
                <a:cs typeface="B Titr" pitchFamily="2" charset="-78"/>
              </a:rPr>
              <a:t> </a:t>
            </a:r>
            <a:r>
              <a:rPr lang="en-US" sz="2400" dirty="0">
                <a:solidFill>
                  <a:srgbClr val="FF0000"/>
                </a:solidFill>
                <a:cs typeface="B Titr" pitchFamily="2" charset="-78"/>
              </a:rPr>
              <a:t/>
            </a:r>
            <a:br>
              <a:rPr lang="en-US" sz="2400" dirty="0">
                <a:solidFill>
                  <a:srgbClr val="FF0000"/>
                </a:solidFill>
                <a:cs typeface="B Titr" pitchFamily="2" charset="-78"/>
              </a:rPr>
            </a:br>
            <a:endParaRPr lang="en-US" sz="2400" dirty="0">
              <a:solidFill>
                <a:srgbClr val="FF0000"/>
              </a:solidFill>
              <a:cs typeface="B Titr" pitchFamily="2" charset="-78"/>
            </a:endParaRPr>
          </a:p>
        </p:txBody>
      </p:sp>
      <p:pic>
        <p:nvPicPr>
          <p:cNvPr id="5" name="Recorded Sound">
            <a:hlinkClick r:id="" action="ppaction://media"/>
          </p:cNvPr>
          <p:cNvPicPr>
            <a:picLocks noRot="1" noChangeAspect="1"/>
          </p:cNvPicPr>
          <p:nvPr>
            <a:wavAudioFile r:embed="rId1" name="Recorded Sound"/>
          </p:nvPr>
        </p:nvPicPr>
        <p:blipFill>
          <a:blip r:embed="rId3" cstate="print"/>
          <a:stretch>
            <a:fillRect/>
          </a:stretch>
        </p:blipFill>
        <p:spPr>
          <a:xfrm>
            <a:off x="576470" y="5717433"/>
            <a:ext cx="304800" cy="304800"/>
          </a:xfrm>
          <a:prstGeom prst="rect">
            <a:avLst/>
          </a:prstGeom>
        </p:spPr>
      </p:pic>
    </p:spTree>
    <p:extLst>
      <p:ext uri="{BB962C8B-B14F-4D97-AF65-F5344CB8AC3E}">
        <p14:creationId xmlns:p14="http://schemas.microsoft.com/office/powerpoint/2010/main" val="28787646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4510" fill="hold"/>
                                        <p:tgtEl>
                                          <p:spTgt spid="5"/>
                                        </p:tgtEl>
                                      </p:cBhvr>
                                    </p:cmd>
                                  </p:childTnLst>
                                </p:cTn>
                              </p:par>
                            </p:childTnLst>
                          </p:cTn>
                        </p:par>
                      </p:childTnLst>
                    </p:cTn>
                  </p:par>
                </p:childTnLst>
              </p:cTn>
              <p:nextCondLst>
                <p:cond evt="onClick" delay="0">
                  <p:tgtEl>
                    <p:spTgt spid="5"/>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b="1" dirty="0">
                <a:solidFill>
                  <a:schemeClr val="accent6">
                    <a:lumMod val="75000"/>
                  </a:schemeClr>
                </a:solidFill>
                <a:cs typeface="B Titr" panose="00000700000000000000" pitchFamily="2" charset="-78"/>
              </a:rPr>
              <a:t>تاریخچه</a:t>
            </a:r>
            <a:endParaRPr lang="en-US" dirty="0">
              <a:solidFill>
                <a:schemeClr val="accent6">
                  <a:lumMod val="75000"/>
                </a:schemeClr>
              </a:solidFill>
              <a:cs typeface="B Titr" panose="00000700000000000000" pitchFamily="2" charset="-78"/>
            </a:endParaRPr>
          </a:p>
        </p:txBody>
      </p:sp>
      <p:sp>
        <p:nvSpPr>
          <p:cNvPr id="3" name="Content Placeholder 2"/>
          <p:cNvSpPr>
            <a:spLocks noGrp="1"/>
          </p:cNvSpPr>
          <p:nvPr>
            <p:ph idx="1"/>
          </p:nvPr>
        </p:nvSpPr>
        <p:spPr/>
        <p:txBody>
          <a:bodyPr>
            <a:normAutofit/>
          </a:bodyPr>
          <a:lstStyle/>
          <a:p>
            <a:pPr algn="r" rtl="1">
              <a:buFont typeface="Wingdings" panose="05000000000000000000" pitchFamily="2" charset="2"/>
              <a:buChar char="v"/>
            </a:pPr>
            <a:endParaRPr lang="en-US" sz="1600" b="1" dirty="0">
              <a:cs typeface="B Nazanin" panose="00000400000000000000" pitchFamily="2" charset="-78"/>
            </a:endParaRPr>
          </a:p>
          <a:p>
            <a:pPr algn="r" rtl="1">
              <a:buFont typeface="Wingdings" panose="05000000000000000000" pitchFamily="2" charset="2"/>
              <a:buChar char="v"/>
            </a:pPr>
            <a:endParaRPr lang="en-US" sz="1600" b="1" dirty="0">
              <a:cs typeface="B Nazanin" panose="00000400000000000000" pitchFamily="2" charset="-78"/>
            </a:endParaRPr>
          </a:p>
          <a:p>
            <a:pPr algn="r" rtl="1">
              <a:lnSpc>
                <a:spcPct val="150000"/>
              </a:lnSpc>
              <a:buFont typeface="Wingdings" panose="05000000000000000000" pitchFamily="2" charset="2"/>
              <a:buChar char="v"/>
            </a:pPr>
            <a:r>
              <a:rPr lang="ar-SA" sz="1600" b="1" dirty="0">
                <a:cs typeface="B Nazanin" panose="00000400000000000000" pitchFamily="2" charset="-78"/>
              </a:rPr>
              <a:t>واژه (سلامت) تا قرن </a:t>
            </a:r>
            <a:r>
              <a:rPr lang="fa-IR" sz="1600" b="1" dirty="0">
                <a:cs typeface="B Nazanin" panose="00000400000000000000" pitchFamily="2" charset="-78"/>
              </a:rPr>
              <a:t>۱۹</a:t>
            </a:r>
            <a:r>
              <a:rPr lang="ar-SA" sz="1600" b="1" dirty="0">
                <a:cs typeface="B Nazanin" panose="00000400000000000000" pitchFamily="2" charset="-78"/>
              </a:rPr>
              <a:t> غالباً به نبود بیماری جسمی و نقص عضو تعریف می‌شد، چنان که آسلر پزشک معروف انگلیسی در پاسخ به این سوال که تعریف سلامتی چیست می‌گوید: سلامت عبارت است از عدم وجود بیماری در فرد. </a:t>
            </a:r>
            <a:r>
              <a:rPr lang="en-US" sz="1600" b="1" dirty="0">
                <a:cs typeface="B Nazanin" panose="00000400000000000000" pitchFamily="2" charset="-78"/>
              </a:rPr>
              <a:t> </a:t>
            </a:r>
            <a:r>
              <a:rPr lang="ar-SA" sz="1600" b="1" dirty="0">
                <a:cs typeface="B Nazanin" panose="00000400000000000000" pitchFamily="2" charset="-78"/>
              </a:rPr>
              <a:t>به تدریج این مفهوم مورد بازنگری قرار گرفت تا آنکه در اساسنامه سازمان جهانی بهداشت مفهوم سلامت این گونه تعریف شد: </a:t>
            </a:r>
            <a:endParaRPr lang="en-US" sz="1600" b="1" dirty="0">
              <a:cs typeface="B Nazanin" panose="00000400000000000000" pitchFamily="2" charset="-78"/>
            </a:endParaRPr>
          </a:p>
          <a:p>
            <a:pPr marL="0" indent="0" algn="r" rtl="1">
              <a:lnSpc>
                <a:spcPct val="150000"/>
              </a:lnSpc>
              <a:buNone/>
            </a:pPr>
            <a:r>
              <a:rPr lang="en-US" sz="1600" b="1" dirty="0">
                <a:cs typeface="B Nazanin" panose="00000400000000000000" pitchFamily="2" charset="-78"/>
              </a:rPr>
              <a:t>            </a:t>
            </a:r>
            <a:r>
              <a:rPr lang="ar-SA" sz="1600" b="1" dirty="0">
                <a:cs typeface="B Nazanin" panose="00000400000000000000" pitchFamily="2" charset="-78"/>
              </a:rPr>
              <a:t>سلامت عبارت است از تأمین رفاه کامل جسمی، روانی و اجتماعی و نه فقط نبودن بیماری و نقص عضو</a:t>
            </a:r>
            <a:r>
              <a:rPr lang="en-US" sz="1600" b="1" dirty="0">
                <a:cs typeface="B Nazanin" panose="00000400000000000000" pitchFamily="2" charset="-78"/>
              </a:rPr>
              <a:t>.</a:t>
            </a:r>
            <a:endParaRPr lang="fa-IR" sz="1600" b="1" dirty="0">
              <a:cs typeface="B Nazanin" panose="00000400000000000000" pitchFamily="2" charset="-78"/>
            </a:endParaRPr>
          </a:p>
          <a:p>
            <a:pPr marL="0" indent="0" algn="r" rtl="1">
              <a:buNone/>
            </a:pPr>
            <a:endParaRPr lang="fa-IR" sz="1600" b="1" dirty="0">
              <a:cs typeface="B Nazanin" panose="00000400000000000000" pitchFamily="2" charset="-78"/>
            </a:endParaRPr>
          </a:p>
          <a:p>
            <a:pPr marL="0" indent="0" algn="r" rtl="1">
              <a:buNone/>
            </a:pPr>
            <a:endParaRPr lang="en-US" b="1" dirty="0"/>
          </a:p>
          <a:p>
            <a:pPr algn="r" rtl="1"/>
            <a:endParaRPr lang="en-US" dirty="0"/>
          </a:p>
          <a:p>
            <a:pPr marL="0" indent="0" algn="r" rtl="1">
              <a:buNone/>
            </a:pPr>
            <a:endParaRPr lang="en-US" dirty="0"/>
          </a:p>
        </p:txBody>
      </p:sp>
      <p:pic>
        <p:nvPicPr>
          <p:cNvPr id="4" name="Recorded Sound">
            <a:hlinkClick r:id="" action="ppaction://media"/>
          </p:cNvPr>
          <p:cNvPicPr>
            <a:picLocks noRot="1" noChangeAspect="1"/>
          </p:cNvPicPr>
          <p:nvPr>
            <a:wavAudioFile r:embed="rId1" name="Recorded Sound"/>
          </p:nvPr>
        </p:nvPicPr>
        <p:blipFill>
          <a:blip r:embed="rId3" cstate="print"/>
          <a:stretch>
            <a:fillRect/>
          </a:stretch>
        </p:blipFill>
        <p:spPr>
          <a:xfrm>
            <a:off x="526774" y="5869094"/>
            <a:ext cx="304800" cy="304800"/>
          </a:xfrm>
          <a:prstGeom prst="rect">
            <a:avLst/>
          </a:prstGeom>
        </p:spPr>
      </p:pic>
    </p:spTree>
    <p:extLst>
      <p:ext uri="{BB962C8B-B14F-4D97-AF65-F5344CB8AC3E}">
        <p14:creationId xmlns:p14="http://schemas.microsoft.com/office/powerpoint/2010/main" val="25096034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2120" fill="hold"/>
                                        <p:tgtEl>
                                          <p:spTgt spid="4"/>
                                        </p:tgtEl>
                                      </p:cBhvr>
                                    </p:cmd>
                                  </p:childTnLst>
                                </p:cTn>
                              </p:par>
                            </p:childTnLst>
                          </p:cTn>
                        </p:par>
                      </p:childTnLst>
                    </p:cTn>
                  </p:par>
                </p:childTnLst>
              </p:cTn>
              <p:nextCondLst>
                <p:cond evt="onClick" delay="0">
                  <p:tgtEl>
                    <p:spTgt spid="4"/>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b="1" dirty="0">
                <a:solidFill>
                  <a:schemeClr val="accent6">
                    <a:lumMod val="75000"/>
                  </a:schemeClr>
                </a:solidFill>
                <a:cs typeface="B Titr" panose="00000700000000000000" pitchFamily="2" charset="-78"/>
              </a:rPr>
              <a:t>تاریخچه</a:t>
            </a:r>
            <a:endParaRPr lang="en-US" dirty="0"/>
          </a:p>
        </p:txBody>
      </p:sp>
      <p:sp>
        <p:nvSpPr>
          <p:cNvPr id="3" name="Content Placeholder 2"/>
          <p:cNvSpPr>
            <a:spLocks noGrp="1"/>
          </p:cNvSpPr>
          <p:nvPr>
            <p:ph idx="1"/>
          </p:nvPr>
        </p:nvSpPr>
        <p:spPr/>
        <p:txBody>
          <a:bodyPr>
            <a:normAutofit/>
          </a:bodyPr>
          <a:lstStyle/>
          <a:p>
            <a:pPr algn="r" rtl="1">
              <a:lnSpc>
                <a:spcPct val="150000"/>
              </a:lnSpc>
              <a:buFont typeface="Wingdings" panose="05000000000000000000" pitchFamily="2" charset="2"/>
              <a:buChar char="v"/>
            </a:pPr>
            <a:r>
              <a:rPr lang="fa-IR" sz="1400" b="1" dirty="0">
                <a:latin typeface="Arial" panose="020B0604020202020204" pitchFamily="34" charset="0"/>
                <a:cs typeface="B Titr" pitchFamily="2" charset="-78"/>
              </a:rPr>
              <a:t>به طور کلی طب قبل از رنسانس بیشتر مبانی توصیفی دارد و هر کشوری بر اساس ویژگی های بومی خود طب مخصوص به خودش را دارد. به گونه ای که با طب چینی، طب هندی، طب ایرانی، طب جالینوسی و  طب مصری روبر هستیم. </a:t>
            </a:r>
          </a:p>
          <a:p>
            <a:pPr algn="r" rtl="1">
              <a:lnSpc>
                <a:spcPct val="150000"/>
              </a:lnSpc>
              <a:buFont typeface="Wingdings" panose="05000000000000000000" pitchFamily="2" charset="2"/>
              <a:buChar char="v"/>
            </a:pPr>
            <a:r>
              <a:rPr lang="fa-IR" sz="1400" b="1" dirty="0">
                <a:latin typeface="Arial" panose="020B0604020202020204" pitchFamily="34" charset="0"/>
                <a:cs typeface="B Titr" pitchFamily="2" charset="-78"/>
              </a:rPr>
              <a:t>در واقع بنیانگذار رنسانس در پزشکی ابن سینا است که مباحث “</a:t>
            </a:r>
            <a:r>
              <a:rPr lang="en-US" sz="1400" b="1" dirty="0">
                <a:latin typeface="Arial" panose="020B0604020202020204" pitchFamily="34" charset="0"/>
                <a:cs typeface="B Titr" pitchFamily="2" charset="-78"/>
              </a:rPr>
              <a:t>Cause &amp; Effect</a:t>
            </a:r>
            <a:r>
              <a:rPr lang="fa-IR" sz="1400" b="1" dirty="0">
                <a:latin typeface="Arial" panose="020B0604020202020204" pitchFamily="34" charset="0"/>
                <a:cs typeface="B Titr" pitchFamily="2" charset="-78"/>
              </a:rPr>
              <a:t>" را مطرح نمود و به دنبال آن توجه به آناتومی شکل گرفت، در این مرحله پزشکی شباهت بدن "انسان و حیوانات" را می بیند و </a:t>
            </a:r>
            <a:r>
              <a:rPr lang="en-US" sz="1400" b="1" dirty="0">
                <a:latin typeface="Arial" panose="020B0604020202020204" pitchFamily="34" charset="0"/>
                <a:cs typeface="B Titr" pitchFamily="2" charset="-78"/>
              </a:rPr>
              <a:t>Biological Medicine</a:t>
            </a:r>
            <a:r>
              <a:rPr lang="fa-IR" sz="1400" b="1" dirty="0">
                <a:latin typeface="Arial" panose="020B0604020202020204" pitchFamily="34" charset="0"/>
                <a:cs typeface="B Titr" pitchFamily="2" charset="-78"/>
              </a:rPr>
              <a:t> شکل می گیرد که هنوز هم در دنیا بسیار مورد توجه است. </a:t>
            </a:r>
          </a:p>
          <a:p>
            <a:pPr algn="r" rtl="1">
              <a:lnSpc>
                <a:spcPct val="150000"/>
              </a:lnSpc>
              <a:buFont typeface="Wingdings" panose="05000000000000000000" pitchFamily="2" charset="2"/>
              <a:buChar char="v"/>
            </a:pPr>
            <a:r>
              <a:rPr lang="fa-IR" sz="1400" b="1" dirty="0">
                <a:latin typeface="Arial" panose="020B0604020202020204" pitchFamily="34" charset="0"/>
                <a:cs typeface="B Titr" pitchFamily="2" charset="-78"/>
              </a:rPr>
              <a:t>در فاز سوم بعد </a:t>
            </a:r>
            <a:r>
              <a:rPr lang="en-US" sz="1400" b="1" dirty="0">
                <a:latin typeface="Arial" panose="020B0604020202020204" pitchFamily="34" charset="0"/>
                <a:cs typeface="B Titr" pitchFamily="2" charset="-78"/>
              </a:rPr>
              <a:t>Psychological </a:t>
            </a:r>
            <a:r>
              <a:rPr lang="fa-IR" sz="1400" b="1" dirty="0">
                <a:latin typeface="Arial" panose="020B0604020202020204" pitchFamily="34" charset="0"/>
                <a:cs typeface="B Titr" pitchFamily="2" charset="-78"/>
              </a:rPr>
              <a:t> به بعد </a:t>
            </a:r>
            <a:r>
              <a:rPr lang="en-US" sz="1400" b="1" dirty="0">
                <a:latin typeface="Arial" panose="020B0604020202020204" pitchFamily="34" charset="0"/>
                <a:cs typeface="B Titr" pitchFamily="2" charset="-78"/>
              </a:rPr>
              <a:t>Biological</a:t>
            </a:r>
            <a:r>
              <a:rPr lang="fa-IR" sz="1400" b="1" dirty="0">
                <a:latin typeface="Arial" panose="020B0604020202020204" pitchFamily="34" charset="0"/>
                <a:cs typeface="B Titr" pitchFamily="2" charset="-78"/>
              </a:rPr>
              <a:t> اضافه گردید و تاثیر ابعاد روانی بر سلامت مد نظر قرار گرفت و حتی دیده شد که این بعد بر سلامت حیوانات هم اثر گذار است. </a:t>
            </a:r>
            <a:endParaRPr lang="fa-IR" sz="1400" b="1" dirty="0" smtClean="0">
              <a:latin typeface="Arial" panose="020B0604020202020204" pitchFamily="34" charset="0"/>
              <a:cs typeface="B Titr" pitchFamily="2" charset="-78"/>
            </a:endParaRPr>
          </a:p>
          <a:p>
            <a:pPr algn="r" rtl="1">
              <a:buFont typeface="Wingdings" panose="05000000000000000000" pitchFamily="2" charset="2"/>
              <a:buChar char="v"/>
            </a:pPr>
            <a:r>
              <a:rPr lang="fa-IR" sz="1400" dirty="0" smtClean="0">
                <a:cs typeface="B Titr" pitchFamily="2" charset="-78"/>
              </a:rPr>
              <a:t>از آنجایی که انسان اجتماعی زندگی می کند، در قرن بیستم سلامت اجتماعی مد نظر قرار گرفت و به </a:t>
            </a:r>
            <a:r>
              <a:rPr lang="en-US" sz="1400" dirty="0" smtClean="0">
                <a:cs typeface="B Titr" pitchFamily="2" charset="-78"/>
              </a:rPr>
              <a:t>Social Medicine</a:t>
            </a:r>
            <a:r>
              <a:rPr lang="fa-IR" sz="1400" dirty="0" smtClean="0">
                <a:cs typeface="B Titr" pitchFamily="2" charset="-78"/>
              </a:rPr>
              <a:t> و </a:t>
            </a:r>
            <a:r>
              <a:rPr lang="en-US" sz="1400" dirty="0" smtClean="0">
                <a:cs typeface="B Titr" pitchFamily="2" charset="-78"/>
              </a:rPr>
              <a:t>Community Medicine</a:t>
            </a:r>
            <a:r>
              <a:rPr lang="fa-IR" sz="1400" dirty="0" smtClean="0">
                <a:cs typeface="B Titr" pitchFamily="2" charset="-78"/>
              </a:rPr>
              <a:t> که سلامت فرد را از دیدگاه اجتماعی بررسی می کند، توجه شد. </a:t>
            </a:r>
          </a:p>
          <a:p>
            <a:pPr algn="r" rtl="1">
              <a:buFont typeface="Wingdings" panose="05000000000000000000" pitchFamily="2" charset="2"/>
              <a:buChar char="v"/>
            </a:pPr>
            <a:r>
              <a:rPr lang="fa-IR" sz="1400" dirty="0" smtClean="0">
                <a:cs typeface="B Titr" pitchFamily="2" charset="-78"/>
              </a:rPr>
              <a:t>اواخر قرن بیستم سازمان جهانی بهداشت اعلام نمود که به ابعاد مختلف سلامت بعد </a:t>
            </a:r>
            <a:r>
              <a:rPr lang="en-US" sz="1400" dirty="0" smtClean="0">
                <a:cs typeface="B Titr" pitchFamily="2" charset="-78"/>
              </a:rPr>
              <a:t>Spiritual </a:t>
            </a:r>
            <a:r>
              <a:rPr lang="fa-IR" sz="1400" dirty="0" smtClean="0">
                <a:cs typeface="B Titr" pitchFamily="2" charset="-78"/>
              </a:rPr>
              <a:t>نیز بایستی اضافه گردد، و سلامت ابعاد </a:t>
            </a:r>
            <a:r>
              <a:rPr lang="en-US" sz="1400" dirty="0" err="1" smtClean="0">
                <a:cs typeface="B Titr" pitchFamily="2" charset="-78"/>
              </a:rPr>
              <a:t>BioPsychoSocioSpiritual</a:t>
            </a:r>
            <a:r>
              <a:rPr lang="en-US" sz="1400" dirty="0" smtClean="0">
                <a:cs typeface="B Titr" pitchFamily="2" charset="-78"/>
              </a:rPr>
              <a:t> </a:t>
            </a:r>
            <a:r>
              <a:rPr lang="fa-IR" sz="1400" dirty="0" smtClean="0">
                <a:cs typeface="B Titr" pitchFamily="2" charset="-78"/>
              </a:rPr>
              <a:t> یافت.</a:t>
            </a:r>
            <a:endParaRPr lang="en-US" sz="1400" dirty="0" smtClean="0">
              <a:cs typeface="B Titr" pitchFamily="2" charset="-78"/>
            </a:endParaRPr>
          </a:p>
          <a:p>
            <a:pPr algn="r" rtl="1">
              <a:lnSpc>
                <a:spcPct val="150000"/>
              </a:lnSpc>
              <a:buFont typeface="Wingdings" panose="05000000000000000000" pitchFamily="2" charset="2"/>
              <a:buChar char="v"/>
            </a:pPr>
            <a:endParaRPr lang="en-US" sz="1400" b="1" dirty="0" smtClean="0">
              <a:latin typeface="Arial" panose="020B0604020202020204" pitchFamily="34" charset="0"/>
              <a:cs typeface="Arial" panose="020B0604020202020204" pitchFamily="34" charset="0"/>
            </a:endParaRPr>
          </a:p>
          <a:p>
            <a:pPr algn="r" rtl="1">
              <a:lnSpc>
                <a:spcPct val="150000"/>
              </a:lnSpc>
              <a:buFont typeface="Wingdings" panose="05000000000000000000" pitchFamily="2" charset="2"/>
              <a:buChar char="v"/>
            </a:pPr>
            <a:endParaRPr lang="en-US" sz="1400" b="1" i="1" dirty="0"/>
          </a:p>
          <a:p>
            <a:pPr marL="0" indent="0" algn="r" rtl="1">
              <a:buNone/>
            </a:pPr>
            <a:endParaRPr lang="en-US" dirty="0"/>
          </a:p>
        </p:txBody>
      </p:sp>
      <p:pic>
        <p:nvPicPr>
          <p:cNvPr id="4" name="Recorded Sound">
            <a:hlinkClick r:id="" action="ppaction://media"/>
          </p:cNvPr>
          <p:cNvPicPr>
            <a:picLocks noRot="1" noChangeAspect="1"/>
          </p:cNvPicPr>
          <p:nvPr>
            <a:wavAudioFile r:embed="rId1" name="Recorded Sound"/>
          </p:nvPr>
        </p:nvPicPr>
        <p:blipFill>
          <a:blip r:embed="rId3" cstate="print"/>
          <a:stretch>
            <a:fillRect/>
          </a:stretch>
        </p:blipFill>
        <p:spPr>
          <a:xfrm>
            <a:off x="556592" y="5716694"/>
            <a:ext cx="304800" cy="304800"/>
          </a:xfrm>
          <a:prstGeom prst="rect">
            <a:avLst/>
          </a:prstGeom>
        </p:spPr>
      </p:pic>
    </p:spTree>
    <p:extLst>
      <p:ext uri="{BB962C8B-B14F-4D97-AF65-F5344CB8AC3E}">
        <p14:creationId xmlns:p14="http://schemas.microsoft.com/office/powerpoint/2010/main" val="28925771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2880" fill="hold"/>
                                        <p:tgtEl>
                                          <p:spTgt spid="4"/>
                                        </p:tgtEl>
                                      </p:cBhvr>
                                    </p:cmd>
                                  </p:childTnLst>
                                </p:cTn>
                              </p:par>
                            </p:childTnLst>
                          </p:cTn>
                        </p:par>
                      </p:childTnLst>
                    </p:cTn>
                  </p:par>
                </p:childTnLst>
              </p:cTn>
              <p:nextCondLst>
                <p:cond evt="onClick" delay="0">
                  <p:tgtEl>
                    <p:spTgt spid="4"/>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1A747-BB0C-40B4-8B6E-DC98D61C80B6}"/>
              </a:ext>
            </a:extLst>
          </p:cNvPr>
          <p:cNvSpPr>
            <a:spLocks noGrp="1"/>
          </p:cNvSpPr>
          <p:nvPr>
            <p:ph type="title"/>
          </p:nvPr>
        </p:nvSpPr>
        <p:spPr/>
        <p:txBody>
          <a:bodyPr>
            <a:normAutofit/>
          </a:bodyPr>
          <a:lstStyle/>
          <a:p>
            <a:pPr algn="ctr"/>
            <a:r>
              <a:rPr lang="fa-IR" sz="3200" dirty="0">
                <a:solidFill>
                  <a:srgbClr val="FF0000"/>
                </a:solidFill>
                <a:latin typeface="Arial" panose="020B0604020202020204" pitchFamily="34" charset="0"/>
                <a:cs typeface="B Titr" panose="00000700000000000000" pitchFamily="2" charset="-78"/>
              </a:rPr>
              <a:t>ابعاد مختلف سلامت</a:t>
            </a:r>
            <a:endParaRPr lang="en-US" sz="3200" dirty="0">
              <a:solidFill>
                <a:srgbClr val="FF0000"/>
              </a:solidFill>
              <a:latin typeface="Arial" panose="020B0604020202020204" pitchFamily="34" charset="0"/>
              <a:cs typeface="B Titr" panose="00000700000000000000" pitchFamily="2" charset="-78"/>
            </a:endParaRPr>
          </a:p>
        </p:txBody>
      </p:sp>
      <p:sp>
        <p:nvSpPr>
          <p:cNvPr id="3" name="Content Placeholder 2">
            <a:extLst>
              <a:ext uri="{FF2B5EF4-FFF2-40B4-BE49-F238E27FC236}">
                <a16:creationId xmlns:a16="http://schemas.microsoft.com/office/drawing/2014/main" id="{9ED012A7-AEAB-4950-8ACC-1495AE34BFBE}"/>
              </a:ext>
            </a:extLst>
          </p:cNvPr>
          <p:cNvSpPr>
            <a:spLocks noGrp="1"/>
          </p:cNvSpPr>
          <p:nvPr>
            <p:ph idx="1"/>
          </p:nvPr>
        </p:nvSpPr>
        <p:spPr/>
        <p:txBody>
          <a:bodyPr>
            <a:normAutofit/>
          </a:bodyPr>
          <a:lstStyle/>
          <a:p>
            <a:pPr marL="0" indent="0" algn="r" rtl="1">
              <a:buNone/>
            </a:pPr>
            <a:r>
              <a:rPr lang="fa-IR" b="1" dirty="0">
                <a:latin typeface="Bahnschrift" panose="020B0502040204020203" pitchFamily="34" charset="0"/>
                <a:cs typeface="Sakkal Majalla" panose="02000000000000000000" pitchFamily="2" charset="-78"/>
              </a:rPr>
              <a:t>انسان سالم کسی است که:</a:t>
            </a:r>
          </a:p>
          <a:p>
            <a:pPr marL="0" indent="0" algn="r" rtl="1">
              <a:buNone/>
            </a:pPr>
            <a:r>
              <a:rPr lang="fa-IR" sz="1400" b="1" dirty="0">
                <a:latin typeface="Arial" panose="020B0604020202020204" pitchFamily="34" charset="0"/>
                <a:cs typeface="Arial" panose="020B0604020202020204" pitchFamily="34" charset="0"/>
              </a:rPr>
              <a:t>   </a:t>
            </a:r>
            <a:r>
              <a:rPr lang="fa-IR" sz="1400" b="1" dirty="0" smtClean="0">
                <a:latin typeface="Arial" panose="020B0604020202020204" pitchFamily="34" charset="0"/>
                <a:cs typeface="Arial" panose="020B0604020202020204" pitchFamily="34" charset="0"/>
              </a:rPr>
              <a:t>الف) </a:t>
            </a:r>
            <a:r>
              <a:rPr lang="fa-IR" sz="1400" b="1" dirty="0">
                <a:latin typeface="Arial" panose="020B0604020202020204" pitchFamily="34" charset="0"/>
                <a:cs typeface="Arial" panose="020B0604020202020204" pitchFamily="34" charset="0"/>
              </a:rPr>
              <a:t>از نظر فیزیولوژیکال در "هموستاز فیزیولوژیک" باشد، یا به عبارت دیگر "وحدت اجزا سیستم پیچیده بدن تغییر نکرده باشد. به عنوان مثال   بیماری که دچار سکته قلبی شده باشد، وحدت تمام ارگانها به هم می خورد. </a:t>
            </a:r>
          </a:p>
          <a:p>
            <a:pPr marL="0" indent="0" algn="r" rtl="1">
              <a:buNone/>
            </a:pPr>
            <a:r>
              <a:rPr lang="fa-IR" sz="1400" b="1" dirty="0">
                <a:latin typeface="Arial" panose="020B0604020202020204" pitchFamily="34" charset="0"/>
                <a:cs typeface="Arial" panose="020B0604020202020204" pitchFamily="34" charset="0"/>
              </a:rPr>
              <a:t>   </a:t>
            </a:r>
            <a:r>
              <a:rPr lang="fa-IR" sz="1400" b="1" dirty="0" smtClean="0">
                <a:latin typeface="Arial" panose="020B0604020202020204" pitchFamily="34" charset="0"/>
                <a:cs typeface="Arial" panose="020B0604020202020204" pitchFamily="34" charset="0"/>
              </a:rPr>
              <a:t>ب) </a:t>
            </a:r>
            <a:r>
              <a:rPr lang="fa-IR" sz="1400" b="1" dirty="0">
                <a:latin typeface="Arial" panose="020B0604020202020204" pitchFamily="34" charset="0"/>
                <a:cs typeface="Arial" panose="020B0604020202020204" pitchFamily="34" charset="0"/>
              </a:rPr>
              <a:t>از نظر سلامت هیجانی(روانی) در حال تعادل باشد، بدین معنا که در حالت بیم و امید متعادل باشد. عرفا معتقدند انسانی از سلامت نفس برخوردار است که درعین حالی که صددرصد از خدا می ترسد، صددرصد به خدا </a:t>
            </a:r>
            <a:r>
              <a:rPr lang="fa-IR" sz="1400" b="1" dirty="0" smtClean="0">
                <a:latin typeface="Arial" panose="020B0604020202020204" pitchFamily="34" charset="0"/>
                <a:cs typeface="Arial" panose="020B0604020202020204" pitchFamily="34" charset="0"/>
              </a:rPr>
              <a:t>امید دارد</a:t>
            </a:r>
            <a:r>
              <a:rPr lang="fa-IR" sz="1400" b="1" dirty="0">
                <a:latin typeface="Arial" panose="020B0604020202020204" pitchFamily="34" charset="0"/>
                <a:cs typeface="Arial" panose="020B0604020202020204" pitchFamily="34" charset="0"/>
              </a:rPr>
              <a:t>. </a:t>
            </a:r>
          </a:p>
          <a:p>
            <a:pPr marL="0" indent="0" algn="r" rtl="1">
              <a:buNone/>
            </a:pPr>
            <a:r>
              <a:rPr lang="fa-IR" sz="1400" b="1" dirty="0">
                <a:latin typeface="Arial" panose="020B0604020202020204" pitchFamily="34" charset="0"/>
                <a:cs typeface="Arial" panose="020B0604020202020204" pitchFamily="34" charset="0"/>
              </a:rPr>
              <a:t>   ج)از منظر اقتصادی مولد باشد.</a:t>
            </a:r>
          </a:p>
          <a:p>
            <a:pPr marL="0" indent="0" algn="r" rtl="1">
              <a:buNone/>
            </a:pPr>
            <a:r>
              <a:rPr lang="en-US" sz="1400" b="1" dirty="0">
                <a:latin typeface="Arial" panose="020B0604020202020204" pitchFamily="34" charset="0"/>
                <a:cs typeface="Arial" panose="020B0604020202020204" pitchFamily="34" charset="0"/>
              </a:rPr>
              <a:t>   </a:t>
            </a:r>
            <a:r>
              <a:rPr lang="fa-IR" sz="1400" b="1" dirty="0">
                <a:latin typeface="Arial" panose="020B0604020202020204" pitchFamily="34" charset="0"/>
                <a:cs typeface="Arial" panose="020B0604020202020204" pitchFamily="34" charset="0"/>
              </a:rPr>
              <a:t>د) انسانی که نظر سیاسی و اجتماعی آگاهی دارد. </a:t>
            </a:r>
            <a:endParaRPr lang="en-US" sz="1400" b="1" dirty="0">
              <a:latin typeface="Arial" panose="020B0604020202020204" pitchFamily="34" charset="0"/>
              <a:cs typeface="Arial" panose="020B0604020202020204" pitchFamily="34" charset="0"/>
            </a:endParaRPr>
          </a:p>
          <a:p>
            <a:pPr marL="0" indent="0" algn="r" rtl="1">
              <a:buNone/>
            </a:pPr>
            <a:r>
              <a:rPr lang="en-US" sz="1400" b="1" dirty="0">
                <a:latin typeface="Arial" panose="020B0604020202020204" pitchFamily="34" charset="0"/>
                <a:cs typeface="Arial" panose="020B0604020202020204" pitchFamily="34" charset="0"/>
              </a:rPr>
              <a:t>   </a:t>
            </a:r>
            <a:r>
              <a:rPr lang="fa-IR" sz="1400" b="1" dirty="0">
                <a:latin typeface="Arial" panose="020B0604020202020204" pitchFamily="34" charset="0"/>
                <a:cs typeface="Arial" panose="020B0604020202020204" pitchFamily="34" charset="0"/>
              </a:rPr>
              <a:t>ه)انسانی که از منظر فرهنگی مسئولیت پذیر است.</a:t>
            </a:r>
          </a:p>
          <a:p>
            <a:pPr marL="0" indent="0" algn="r" rtl="1">
              <a:buNone/>
            </a:pPr>
            <a:r>
              <a:rPr lang="fa-IR" sz="1400" b="1" dirty="0">
                <a:latin typeface="Arial" panose="020B0604020202020204" pitchFamily="34" charset="0"/>
                <a:cs typeface="Arial" panose="020B0604020202020204" pitchFamily="34" charset="0"/>
              </a:rPr>
              <a:t>  </a:t>
            </a:r>
            <a:r>
              <a:rPr lang="fa-IR" sz="1400" b="1" dirty="0" smtClean="0">
                <a:latin typeface="Arial" panose="020B0604020202020204" pitchFamily="34" charset="0"/>
                <a:cs typeface="Arial" panose="020B0604020202020204" pitchFamily="34" charset="0"/>
              </a:rPr>
              <a:t>      نکته: در </a:t>
            </a:r>
            <a:r>
              <a:rPr lang="fa-IR" sz="1400" b="1" dirty="0">
                <a:latin typeface="Arial" panose="020B0604020202020204" pitchFamily="34" charset="0"/>
                <a:cs typeface="Arial" panose="020B0604020202020204" pitchFamily="34" charset="0"/>
              </a:rPr>
              <a:t>انسان سالم این ابعاد پنج گانه با یکدیگر در حالت وحدت است. </a:t>
            </a:r>
          </a:p>
          <a:p>
            <a:pPr marL="0" indent="0" algn="r" rtl="1">
              <a:buNone/>
            </a:pPr>
            <a:endParaRPr lang="fa-IR" sz="1400" b="1" dirty="0">
              <a:latin typeface="Arial" panose="020B0604020202020204" pitchFamily="34" charset="0"/>
              <a:cs typeface="Arial" panose="020B0604020202020204" pitchFamily="34" charset="0"/>
            </a:endParaRPr>
          </a:p>
          <a:p>
            <a:pPr marL="0" indent="0" algn="r" rtl="1">
              <a:buNone/>
            </a:pPr>
            <a:endParaRPr lang="en-US" sz="1400" b="1" dirty="0">
              <a:latin typeface="Sakkal Majalla" panose="02000000000000000000" pitchFamily="2" charset="-78"/>
              <a:cs typeface="Sakkal Majalla" panose="02000000000000000000" pitchFamily="2" charset="-78"/>
            </a:endParaRPr>
          </a:p>
        </p:txBody>
      </p:sp>
      <p:pic>
        <p:nvPicPr>
          <p:cNvPr id="4" name="Recorded Sound">
            <a:hlinkClick r:id="" action="ppaction://media"/>
          </p:cNvPr>
          <p:cNvPicPr>
            <a:picLocks noRot="1" noChangeAspect="1"/>
          </p:cNvPicPr>
          <p:nvPr>
            <a:wavAudioFile r:embed="rId1" name="Recorded Sound"/>
          </p:nvPr>
        </p:nvPicPr>
        <p:blipFill>
          <a:blip r:embed="rId3" cstate="print"/>
          <a:stretch>
            <a:fillRect/>
          </a:stretch>
        </p:blipFill>
        <p:spPr>
          <a:xfrm>
            <a:off x="487017" y="5564294"/>
            <a:ext cx="304800" cy="304800"/>
          </a:xfrm>
          <a:prstGeom prst="rect">
            <a:avLst/>
          </a:prstGeom>
        </p:spPr>
      </p:pic>
    </p:spTree>
    <p:extLst>
      <p:ext uri="{BB962C8B-B14F-4D97-AF65-F5344CB8AC3E}">
        <p14:creationId xmlns:p14="http://schemas.microsoft.com/office/powerpoint/2010/main" val="63415966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240" fill="hold"/>
                                        <p:tgtEl>
                                          <p:spTgt spid="4"/>
                                        </p:tgtEl>
                                      </p:cBhvr>
                                    </p:cmd>
                                  </p:childTnLst>
                                </p:cTn>
                              </p:par>
                            </p:childTnLst>
                          </p:cTn>
                        </p:par>
                      </p:childTnLst>
                    </p:cTn>
                  </p:par>
                </p:childTnLst>
              </p:cTn>
              <p:nextCondLst>
                <p:cond evt="onClick" delay="0">
                  <p:tgtEl>
                    <p:spTgt spid="4"/>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Oval 4"/>
          <p:cNvSpPr>
            <a:spLocks noChangeArrowheads="1"/>
          </p:cNvSpPr>
          <p:nvPr/>
        </p:nvSpPr>
        <p:spPr bwMode="auto">
          <a:xfrm>
            <a:off x="4713456" y="1631692"/>
            <a:ext cx="2557709" cy="2350327"/>
          </a:xfrm>
          <a:prstGeom prst="ellipse">
            <a:avLst/>
          </a:prstGeom>
          <a:solidFill>
            <a:schemeClr val="accent1"/>
          </a:solidFill>
          <a:ln w="9525">
            <a:solidFill>
              <a:schemeClr val="tx1"/>
            </a:solidFill>
            <a:round/>
            <a:headEnd/>
            <a:tailEnd/>
          </a:ln>
        </p:spPr>
        <p:txBody>
          <a:bodyPr wrap="none" anchor="ctr"/>
          <a:lstStyle/>
          <a:p>
            <a:pPr eaLnBrk="1" hangingPunct="1"/>
            <a:endParaRPr lang="en-US" altLang="en-US" sz="1633"/>
          </a:p>
        </p:txBody>
      </p:sp>
      <p:sp>
        <p:nvSpPr>
          <p:cNvPr id="18435" name="Oval 5"/>
          <p:cNvSpPr>
            <a:spLocks noChangeArrowheads="1"/>
          </p:cNvSpPr>
          <p:nvPr/>
        </p:nvSpPr>
        <p:spPr bwMode="auto">
          <a:xfrm>
            <a:off x="6337947" y="2081017"/>
            <a:ext cx="2557709" cy="2557709"/>
          </a:xfrm>
          <a:prstGeom prst="ellipse">
            <a:avLst/>
          </a:prstGeom>
          <a:solidFill>
            <a:srgbClr val="FF99CC">
              <a:alpha val="27058"/>
            </a:srgbClr>
          </a:solidFill>
          <a:ln w="9525">
            <a:solidFill>
              <a:schemeClr val="tx1"/>
            </a:solidFill>
            <a:round/>
            <a:headEnd/>
            <a:tailEnd/>
          </a:ln>
        </p:spPr>
        <p:txBody>
          <a:bodyPr wrap="none" anchor="ctr"/>
          <a:lstStyle/>
          <a:p>
            <a:pPr eaLnBrk="1" hangingPunct="1"/>
            <a:endParaRPr lang="en-US" altLang="en-US" sz="1633"/>
          </a:p>
        </p:txBody>
      </p:sp>
      <p:sp>
        <p:nvSpPr>
          <p:cNvPr id="18436" name="Oval 6"/>
          <p:cNvSpPr>
            <a:spLocks noChangeArrowheads="1"/>
          </p:cNvSpPr>
          <p:nvPr/>
        </p:nvSpPr>
        <p:spPr bwMode="auto">
          <a:xfrm>
            <a:off x="2847020" y="1493437"/>
            <a:ext cx="6290580" cy="3732871"/>
          </a:xfrm>
          <a:prstGeom prst="ellipse">
            <a:avLst/>
          </a:prstGeom>
          <a:solidFill>
            <a:srgbClr val="00B0F0">
              <a:alpha val="23137"/>
            </a:srgbClr>
          </a:solidFill>
          <a:ln w="9525">
            <a:solidFill>
              <a:schemeClr val="bg1"/>
            </a:solidFill>
            <a:round/>
            <a:headEnd/>
            <a:tailEnd/>
          </a:ln>
        </p:spPr>
        <p:txBody>
          <a:bodyPr wrap="none" anchor="ctr"/>
          <a:lstStyle>
            <a:lvl1pPr>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1pPr>
            <a:lvl2pPr>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2pPr>
            <a:lvl3pPr>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3pPr>
            <a:lvl4pPr>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4pPr>
            <a:lvl5pPr>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5pPr>
            <a:lvl6pPr marL="2514600" indent="-228600"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6pPr>
            <a:lvl7pPr marL="2971800" indent="-228600"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7pPr>
            <a:lvl8pPr marL="3429000" indent="-228600"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8pPr>
            <a:lvl9pPr marL="3886200" indent="-228600"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9pPr>
          </a:lstStyle>
          <a:p>
            <a:pPr algn="ctr" defTabSz="829544">
              <a:buNone/>
            </a:pPr>
            <a:endParaRPr lang="en-US" altLang="en-US" sz="1633" dirty="0">
              <a:solidFill>
                <a:srgbClr val="00B0F0"/>
              </a:solidFill>
            </a:endParaRPr>
          </a:p>
        </p:txBody>
      </p:sp>
      <p:sp>
        <p:nvSpPr>
          <p:cNvPr id="18437" name="Oval 7"/>
          <p:cNvSpPr>
            <a:spLocks noChangeArrowheads="1"/>
          </p:cNvSpPr>
          <p:nvPr/>
        </p:nvSpPr>
        <p:spPr bwMode="auto">
          <a:xfrm>
            <a:off x="3883929" y="3498128"/>
            <a:ext cx="3318108" cy="1589923"/>
          </a:xfrm>
          <a:prstGeom prst="ellipse">
            <a:avLst/>
          </a:prstGeom>
          <a:solidFill>
            <a:srgbClr val="FFFF00">
              <a:alpha val="29019"/>
            </a:srgbClr>
          </a:solidFill>
          <a:ln w="9525">
            <a:solidFill>
              <a:schemeClr val="tx1"/>
            </a:solidFill>
            <a:round/>
            <a:headEnd/>
            <a:tailEnd/>
          </a:ln>
        </p:spPr>
        <p:txBody>
          <a:bodyPr wrap="none" anchor="ctr"/>
          <a:lstStyle>
            <a:lvl1pPr>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1pPr>
            <a:lvl2pPr>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2pPr>
            <a:lvl3pPr>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3pPr>
            <a:lvl4pPr>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4pPr>
            <a:lvl5pPr>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5pPr>
            <a:lvl6pPr marL="2514600" indent="-228600"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6pPr>
            <a:lvl7pPr marL="2971800" indent="-228600"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7pPr>
            <a:lvl8pPr marL="3429000" indent="-228600"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8pPr>
            <a:lvl9pPr marL="3886200" indent="-228600"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9pPr>
          </a:lstStyle>
          <a:p>
            <a:pPr algn="ctr" defTabSz="829544"/>
            <a:r>
              <a:rPr lang="en-US" altLang="en-US" sz="1814" dirty="0"/>
              <a:t>Biological</a:t>
            </a:r>
          </a:p>
          <a:p>
            <a:pPr algn="ctr" defTabSz="829544">
              <a:lnSpc>
                <a:spcPct val="100000"/>
              </a:lnSpc>
              <a:spcAft>
                <a:spcPct val="0"/>
              </a:spcAft>
              <a:buClrTx/>
              <a:buSzTx/>
              <a:buNone/>
            </a:pPr>
            <a:endParaRPr lang="en-US" altLang="en-US" sz="1814" dirty="0">
              <a:solidFill>
                <a:schemeClr val="bg1"/>
              </a:solidFill>
            </a:endParaRPr>
          </a:p>
        </p:txBody>
      </p:sp>
      <p:sp>
        <p:nvSpPr>
          <p:cNvPr id="18438" name="Rectangle 8"/>
          <p:cNvSpPr>
            <a:spLocks noChangeArrowheads="1"/>
          </p:cNvSpPr>
          <p:nvPr/>
        </p:nvSpPr>
        <p:spPr bwMode="auto">
          <a:xfrm>
            <a:off x="7744974" y="3731433"/>
            <a:ext cx="901209" cy="351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1pPr>
            <a:lvl2pPr>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2pPr>
            <a:lvl3pPr>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3pPr>
            <a:lvl4pPr>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4pPr>
            <a:lvl5pPr>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5pPr>
            <a:lvl6pPr marL="2514600" indent="-228600"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6pPr>
            <a:lvl7pPr marL="2971800" indent="-228600"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7pPr>
            <a:lvl8pPr marL="3429000" indent="-228600"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8pPr>
            <a:lvl9pPr marL="3886200" indent="-228600"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9pPr>
          </a:lstStyle>
          <a:p>
            <a:pPr defTabSz="829544"/>
            <a:r>
              <a:rPr lang="en-US" altLang="en-US" sz="1814"/>
              <a:t>Social</a:t>
            </a:r>
          </a:p>
        </p:txBody>
      </p:sp>
      <p:sp>
        <p:nvSpPr>
          <p:cNvPr id="18439" name="Rectangle 9"/>
          <p:cNvSpPr>
            <a:spLocks noChangeArrowheads="1"/>
          </p:cNvSpPr>
          <p:nvPr/>
        </p:nvSpPr>
        <p:spPr bwMode="auto">
          <a:xfrm>
            <a:off x="5404729" y="2599474"/>
            <a:ext cx="1575525" cy="351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1pPr>
            <a:lvl2pPr>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2pPr>
            <a:lvl3pPr>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3pPr>
            <a:lvl4pPr>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4pPr>
            <a:lvl5pPr>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5pPr>
            <a:lvl6pPr marL="2514600" indent="-228600"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6pPr>
            <a:lvl7pPr marL="2971800" indent="-228600"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7pPr>
            <a:lvl8pPr marL="3429000" indent="-228600"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8pPr>
            <a:lvl9pPr marL="3886200" indent="-228600"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9pPr>
          </a:lstStyle>
          <a:p>
            <a:pPr defTabSz="829544"/>
            <a:r>
              <a:rPr lang="en-US" altLang="en-US" sz="1814" dirty="0">
                <a:solidFill>
                  <a:schemeClr val="tx1"/>
                </a:solidFill>
              </a:rPr>
              <a:t>Emotional</a:t>
            </a:r>
          </a:p>
        </p:txBody>
      </p:sp>
      <p:sp>
        <p:nvSpPr>
          <p:cNvPr id="18441" name="Text Box 15"/>
          <p:cNvSpPr txBox="1">
            <a:spLocks noChangeArrowheads="1"/>
          </p:cNvSpPr>
          <p:nvPr/>
        </p:nvSpPr>
        <p:spPr bwMode="auto">
          <a:xfrm>
            <a:off x="3175375" y="2569445"/>
            <a:ext cx="1451672" cy="40011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txBody>
          <a:bodyPr>
            <a:spAutoFit/>
          </a:bodyPr>
          <a:lstStyle>
            <a:lvl1pPr>
              <a:lnSpc>
                <a:spcPct val="93000"/>
              </a:lnSpc>
              <a:spcAft>
                <a:spcPts val="1425"/>
              </a:spcAft>
              <a:buClr>
                <a:srgbClr val="000000"/>
              </a:buClr>
              <a:buSzPct val="100000"/>
              <a:buFont typeface="Times New Roman" panose="02020603050405020304" pitchFamily="18" charset="0"/>
              <a:buChar char="•"/>
              <a:defRPr sz="32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1pPr>
            <a:lvl2pPr>
              <a:lnSpc>
                <a:spcPct val="93000"/>
              </a:lnSpc>
              <a:spcAft>
                <a:spcPts val="1138"/>
              </a:spcAft>
              <a:buClr>
                <a:srgbClr val="000000"/>
              </a:buClr>
              <a:buSzPct val="100000"/>
              <a:buFont typeface="Times New Roman" panose="02020603050405020304" pitchFamily="18" charset="0"/>
              <a:buChar char="–"/>
              <a:defRPr sz="28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2pPr>
            <a:lvl3pPr>
              <a:lnSpc>
                <a:spcPct val="93000"/>
              </a:lnSpc>
              <a:spcAft>
                <a:spcPts val="850"/>
              </a:spcAft>
              <a:buClr>
                <a:srgbClr val="000000"/>
              </a:buClr>
              <a:buSzPct val="100000"/>
              <a:buFont typeface="Times New Roman" panose="02020603050405020304" pitchFamily="18" charset="0"/>
              <a:buChar char="•"/>
              <a:defRPr sz="24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3pPr>
            <a:lvl4pPr>
              <a:lnSpc>
                <a:spcPct val="93000"/>
              </a:lnSpc>
              <a:spcAft>
                <a:spcPts val="575"/>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4pPr>
            <a:lvl5pPr>
              <a:lnSpc>
                <a:spcPct val="93000"/>
              </a:lnSpc>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5pPr>
            <a:lvl6pPr marL="2514600" indent="-228600"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6pPr>
            <a:lvl7pPr marL="2971800" indent="-228600"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7pPr>
            <a:lvl8pPr marL="3429000" indent="-228600"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8pPr>
            <a:lvl9pPr marL="3886200" indent="-228600" eaLnBrk="0" fontAlgn="base" hangingPunct="0">
              <a:lnSpc>
                <a:spcPct val="93000"/>
              </a:lnSpc>
              <a:spcBef>
                <a:spcPct val="0"/>
              </a:spcBef>
              <a:spcAft>
                <a:spcPts val="288"/>
              </a:spcAft>
              <a:buClr>
                <a:srgbClr val="000000"/>
              </a:buClr>
              <a:buSzPct val="100000"/>
              <a:buFont typeface="Times New Roman" panose="02020603050405020304" pitchFamily="18" charset="0"/>
              <a:buChar char="»"/>
              <a:defRPr sz="2000">
                <a:solidFill>
                  <a:srgbClr val="000000"/>
                </a:solidFill>
                <a:latin typeface="Arial" panose="020B0604020202020204" pitchFamily="34" charset="0"/>
                <a:ea typeface="Lucida Sans Unicode" panose="020B0602030504020204" pitchFamily="34" charset="0"/>
                <a:cs typeface="Lucida Sans Unicode" panose="020B0602030504020204" pitchFamily="34" charset="0"/>
              </a:defRPr>
            </a:lvl9pPr>
          </a:lstStyle>
          <a:p>
            <a:pPr defTabSz="829544">
              <a:lnSpc>
                <a:spcPct val="100000"/>
              </a:lnSpc>
              <a:spcAft>
                <a:spcPct val="0"/>
              </a:spcAft>
              <a:buClrTx/>
              <a:buSzTx/>
              <a:buNone/>
            </a:pPr>
            <a:r>
              <a:rPr lang="en-US" altLang="en-US" sz="2000" dirty="0">
                <a:solidFill>
                  <a:schemeClr val="tx1"/>
                </a:solidFill>
              </a:rPr>
              <a:t>Spiritual</a:t>
            </a:r>
          </a:p>
        </p:txBody>
      </p:sp>
      <p:sp>
        <p:nvSpPr>
          <p:cNvPr id="2" name="Rectangle 1"/>
          <p:cNvSpPr/>
          <p:nvPr/>
        </p:nvSpPr>
        <p:spPr>
          <a:xfrm>
            <a:off x="3607420" y="5386186"/>
            <a:ext cx="4762842" cy="369332"/>
          </a:xfrm>
          <a:prstGeom prst="rect">
            <a:avLst/>
          </a:prstGeom>
        </p:spPr>
        <p:txBody>
          <a:bodyPr wrap="none">
            <a:spAutoFit/>
          </a:bodyPr>
          <a:lstStyle/>
          <a:p>
            <a:pPr algn="r" rtl="1"/>
            <a:r>
              <a:rPr lang="fa-IR" b="1" dirty="0">
                <a:cs typeface="B Nazanin" panose="00000400000000000000" pitchFamily="2" charset="-78"/>
              </a:rPr>
              <a:t>در واقع سلامت معنوی کلیه ابعاد سلامت را متاثر می سازد. </a:t>
            </a:r>
          </a:p>
        </p:txBody>
      </p:sp>
      <p:pic>
        <p:nvPicPr>
          <p:cNvPr id="11" name="Recorded Sound">
            <a:hlinkClick r:id="" action="ppaction://media"/>
          </p:cNvPr>
          <p:cNvPicPr>
            <a:picLocks noRot="1" noChangeAspect="1"/>
          </p:cNvPicPr>
          <p:nvPr>
            <a:wavAudioFile r:embed="rId1" name="Recorded Sound"/>
          </p:nvPr>
        </p:nvPicPr>
        <p:blipFill>
          <a:blip r:embed="rId3" cstate="print"/>
          <a:stretch>
            <a:fillRect/>
          </a:stretch>
        </p:blipFill>
        <p:spPr>
          <a:xfrm>
            <a:off x="735496" y="5755518"/>
            <a:ext cx="304800" cy="304800"/>
          </a:xfrm>
          <a:prstGeom prst="rect">
            <a:avLst/>
          </a:prstGeom>
        </p:spPr>
      </p:pic>
    </p:spTree>
    <p:extLst>
      <p:ext uri="{BB962C8B-B14F-4D97-AF65-F5344CB8AC3E}">
        <p14:creationId xmlns:p14="http://schemas.microsoft.com/office/powerpoint/2010/main" val="26209157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7240" fill="hold"/>
                                        <p:tgtEl>
                                          <p:spTgt spid="11"/>
                                        </p:tgtEl>
                                      </p:cBhvr>
                                    </p:cmd>
                                  </p:childTnLst>
                                </p:cTn>
                              </p:par>
                            </p:childTnLst>
                          </p:cTn>
                        </p:par>
                      </p:childTnLst>
                    </p:cTn>
                  </p:par>
                </p:childTnLst>
              </p:cTn>
              <p:nextCondLst>
                <p:cond evt="onClick" delay="0">
                  <p:tgtEl>
                    <p:spTgt spid="11"/>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1"/>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44C63-AEF1-41D9-B449-2A445B0BEA20}"/>
              </a:ext>
            </a:extLst>
          </p:cNvPr>
          <p:cNvSpPr>
            <a:spLocks noGrp="1"/>
          </p:cNvSpPr>
          <p:nvPr>
            <p:ph type="title"/>
          </p:nvPr>
        </p:nvSpPr>
        <p:spPr/>
        <p:txBody>
          <a:bodyPr/>
          <a:lstStyle/>
          <a:p>
            <a:pPr algn="ctr" rtl="1"/>
            <a:r>
              <a:rPr lang="fa-IR" dirty="0">
                <a:latin typeface="Bahnschrift" panose="020B0502040204020203" pitchFamily="34" charset="0"/>
                <a:cs typeface="Arial" panose="020B0604020202020204" pitchFamily="34" charset="0"/>
              </a:rPr>
              <a:t>معنویت و سلامت معنوی</a:t>
            </a:r>
            <a:endParaRPr lang="en-US" dirty="0">
              <a:latin typeface="Bahnschrift" panose="020B0502040204020203"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785CDB35-8429-4F92-87F6-329BBE7C1AEB}"/>
              </a:ext>
            </a:extLst>
          </p:cNvPr>
          <p:cNvSpPr>
            <a:spLocks noGrp="1"/>
          </p:cNvSpPr>
          <p:nvPr>
            <p:ph idx="1"/>
          </p:nvPr>
        </p:nvSpPr>
        <p:spPr/>
        <p:txBody>
          <a:bodyPr>
            <a:normAutofit/>
          </a:bodyPr>
          <a:lstStyle/>
          <a:p>
            <a:pPr algn="r" rtl="1">
              <a:buFont typeface="Wingdings" panose="05000000000000000000" pitchFamily="2" charset="2"/>
              <a:buChar char="v"/>
            </a:pPr>
            <a:r>
              <a:rPr lang="fa-IR" sz="1400" dirty="0">
                <a:cs typeface="B Titr" pitchFamily="2" charset="-78"/>
              </a:rPr>
              <a:t>معنویت را در چهار نوع جهان بینی میتوان مشاهده نمود:</a:t>
            </a:r>
          </a:p>
          <a:p>
            <a:pPr marL="0" indent="0" algn="r" rtl="1">
              <a:buNone/>
            </a:pPr>
            <a:r>
              <a:rPr lang="fa-IR" sz="1400" dirty="0">
                <a:cs typeface="B Titr" pitchFamily="2" charset="-78"/>
              </a:rPr>
              <a:t>یک: معنویت سکولارکه توجه به حقوق انسان و مضامینی مانند آزادی، مفید بودن و مضر نبودن دارد</a:t>
            </a:r>
          </a:p>
          <a:p>
            <a:pPr marL="0" indent="0" algn="r" rtl="1">
              <a:buNone/>
            </a:pPr>
            <a:r>
              <a:rPr lang="fa-IR" sz="1400" dirty="0">
                <a:cs typeface="B Titr" pitchFamily="2" charset="-78"/>
              </a:rPr>
              <a:t>دو: معنویت دینی: زمانی که سلامت در قالب دین مطرح می گردد با دو برداشت از دین شامل: </a:t>
            </a:r>
            <a:endParaRPr lang="fa-IR" sz="1400" dirty="0" smtClean="0">
              <a:cs typeface="B Titr" pitchFamily="2" charset="-78"/>
            </a:endParaRPr>
          </a:p>
          <a:p>
            <a:pPr marL="0" indent="0" algn="r" rtl="1">
              <a:buNone/>
            </a:pPr>
            <a:r>
              <a:rPr lang="fa-IR" sz="1400" dirty="0" smtClean="0">
                <a:cs typeface="B Titr" pitchFamily="2" charset="-78"/>
              </a:rPr>
              <a:t>الف</a:t>
            </a:r>
            <a:r>
              <a:rPr lang="fa-IR" sz="1400" dirty="0">
                <a:cs typeface="B Titr" pitchFamily="2" charset="-78"/>
              </a:rPr>
              <a:t>) ادیان شرقی(چین و هند)  </a:t>
            </a:r>
          </a:p>
          <a:p>
            <a:pPr marL="0" indent="0" algn="r" rtl="1">
              <a:buNone/>
            </a:pPr>
            <a:r>
              <a:rPr lang="fa-IR" sz="1400" dirty="0">
                <a:cs typeface="B Titr" pitchFamily="2" charset="-78"/>
              </a:rPr>
              <a:t>ب)ادیان غربی( ابراهیمی) روبرو هستیم. </a:t>
            </a:r>
          </a:p>
          <a:p>
            <a:pPr algn="r" rtl="1">
              <a:buFont typeface="Wingdings" panose="05000000000000000000" pitchFamily="2" charset="2"/>
              <a:buChar char="v"/>
            </a:pPr>
            <a:r>
              <a:rPr lang="fa-IR" sz="1400" dirty="0">
                <a:cs typeface="B Titr" pitchFamily="2" charset="-78"/>
              </a:rPr>
              <a:t> در میان ادیان ابراهیمی، دینی که هیچگونه شائبه </a:t>
            </a:r>
            <a:r>
              <a:rPr lang="fa-IR" sz="1400" dirty="0" smtClean="0">
                <a:cs typeface="B Titr" pitchFamily="2" charset="-78"/>
              </a:rPr>
              <a:t>ی شرک در </a:t>
            </a:r>
            <a:r>
              <a:rPr lang="fa-IR" sz="1400" dirty="0">
                <a:cs typeface="B Titr" pitchFamily="2" charset="-78"/>
              </a:rPr>
              <a:t>آن نیست دین اسلام است، به گونه ای که در سطح عالی تری نسبت به سایر ادیان واقع شده است. </a:t>
            </a:r>
          </a:p>
        </p:txBody>
      </p:sp>
      <p:pic>
        <p:nvPicPr>
          <p:cNvPr id="4" name="Recorded Sound">
            <a:hlinkClick r:id="" action="ppaction://media"/>
          </p:cNvPr>
          <p:cNvPicPr>
            <a:picLocks noRot="1" noChangeAspect="1"/>
          </p:cNvPicPr>
          <p:nvPr>
            <a:wavAudioFile r:embed="rId1" name="Recorded Sound"/>
          </p:nvPr>
        </p:nvPicPr>
        <p:blipFill>
          <a:blip r:embed="rId3" cstate="print"/>
          <a:stretch>
            <a:fillRect/>
          </a:stretch>
        </p:blipFill>
        <p:spPr>
          <a:xfrm>
            <a:off x="792480" y="5672668"/>
            <a:ext cx="304800" cy="304800"/>
          </a:xfrm>
          <a:prstGeom prst="rect">
            <a:avLst/>
          </a:prstGeom>
        </p:spPr>
      </p:pic>
    </p:spTree>
    <p:extLst>
      <p:ext uri="{BB962C8B-B14F-4D97-AF65-F5344CB8AC3E}">
        <p14:creationId xmlns:p14="http://schemas.microsoft.com/office/powerpoint/2010/main" val="203011562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6700" fill="hold"/>
                                        <p:tgtEl>
                                          <p:spTgt spid="4"/>
                                        </p:tgtEl>
                                      </p:cBhvr>
                                    </p:cmd>
                                  </p:childTnLst>
                                </p:cTn>
                              </p:par>
                            </p:childTnLst>
                          </p:cTn>
                        </p:par>
                      </p:childTnLst>
                    </p:cTn>
                  </p:par>
                </p:childTnLst>
              </p:cTn>
              <p:nextCondLst>
                <p:cond evt="onClick" delay="0">
                  <p:tgtEl>
                    <p:spTgt spid="4"/>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C36F2-3599-44BB-82B4-8B9CBF7EB773}"/>
              </a:ext>
            </a:extLst>
          </p:cNvPr>
          <p:cNvSpPr>
            <a:spLocks noGrp="1"/>
          </p:cNvSpPr>
          <p:nvPr>
            <p:ph type="title"/>
          </p:nvPr>
        </p:nvSpPr>
        <p:spPr/>
        <p:txBody>
          <a:bodyPr/>
          <a:lstStyle/>
          <a:p>
            <a:pPr algn="ctr"/>
            <a:r>
              <a:rPr lang="fa-IR" dirty="0">
                <a:latin typeface="Bahnschrift" panose="020B0502040204020203" pitchFamily="34" charset="0"/>
                <a:cs typeface="Arial" panose="020B0604020202020204" pitchFamily="34" charset="0"/>
              </a:rPr>
              <a:t>معنویت و سلامت معنوی(ادامه)</a:t>
            </a:r>
            <a:endParaRPr lang="en-US" dirty="0"/>
          </a:p>
        </p:txBody>
      </p:sp>
      <p:sp>
        <p:nvSpPr>
          <p:cNvPr id="3" name="Content Placeholder 2">
            <a:extLst>
              <a:ext uri="{FF2B5EF4-FFF2-40B4-BE49-F238E27FC236}">
                <a16:creationId xmlns:a16="http://schemas.microsoft.com/office/drawing/2014/main" id="{05256940-D340-475F-9288-4F8732D85FC9}"/>
              </a:ext>
            </a:extLst>
          </p:cNvPr>
          <p:cNvSpPr>
            <a:spLocks noGrp="1"/>
          </p:cNvSpPr>
          <p:nvPr>
            <p:ph idx="1"/>
          </p:nvPr>
        </p:nvSpPr>
        <p:spPr/>
        <p:txBody>
          <a:bodyPr/>
          <a:lstStyle/>
          <a:p>
            <a:pPr algn="r" rtl="1">
              <a:buFont typeface="Wingdings" panose="05000000000000000000" pitchFamily="2" charset="2"/>
              <a:buChar char="v"/>
            </a:pPr>
            <a:r>
              <a:rPr lang="fa-IR" b="1" dirty="0">
                <a:latin typeface="Arial" panose="020B0604020202020204" pitchFamily="34" charset="0"/>
                <a:cs typeface="Arial" panose="020B0604020202020204" pitchFamily="34" charset="0"/>
              </a:rPr>
              <a:t>معنویت در دین اسلام به صورت لایه لایه است و بر اساس اصل تقوا، تعریف می گردد.</a:t>
            </a:r>
            <a:endParaRPr lang="en-US" b="1" dirty="0">
              <a:latin typeface="Arial" panose="020B0604020202020204" pitchFamily="34" charset="0"/>
              <a:cs typeface="Arial" panose="020B0604020202020204" pitchFamily="34" charset="0"/>
            </a:endParaRPr>
          </a:p>
          <a:p>
            <a:pPr algn="r" rtl="1">
              <a:buFont typeface="Wingdings" panose="05000000000000000000" pitchFamily="2" charset="2"/>
              <a:buChar char="v"/>
            </a:pPr>
            <a:r>
              <a:rPr lang="fa-IR" b="1" dirty="0">
                <a:latin typeface="Arial" panose="020B0604020202020204" pitchFamily="34" charset="0"/>
                <a:cs typeface="Arial" panose="020B0604020202020204" pitchFamily="34" charset="0"/>
              </a:rPr>
              <a:t>تقوا درجاتی داردبه گونه ای که در برخی فقط معنویت متکی به امور فقهی (انجام واجبات و عدم انجام محرمات) دیده می شود. </a:t>
            </a:r>
          </a:p>
          <a:p>
            <a:pPr algn="r" rtl="1">
              <a:buFont typeface="Wingdings" panose="05000000000000000000" pitchFamily="2" charset="2"/>
              <a:buChar char="v"/>
            </a:pPr>
            <a:r>
              <a:rPr lang="fa-IR" b="1" dirty="0">
                <a:latin typeface="Arial" panose="020B0604020202020204" pitchFamily="34" charset="0"/>
                <a:cs typeface="Arial" panose="020B0604020202020204" pitchFamily="34" charset="0"/>
              </a:rPr>
              <a:t>در مرحله ی بعد فرد متقی نسبت به مسائل نفسانی هم حساس است و محاسن اخلاقی جایگاه ویژه ای برای وی دارد، به گونه ای که به فضایل اخلاقی پایبند و از رذایل اخلاقی دوری می کند.  این فرد در جامعه دروغ نمی گوید، بخل نمی ورزد، نسبت به دیگران حسادت ندارد و ...</a:t>
            </a:r>
          </a:p>
          <a:p>
            <a:pPr algn="r" rtl="1">
              <a:buFont typeface="Wingdings" panose="05000000000000000000" pitchFamily="2" charset="2"/>
              <a:buChar char="v"/>
            </a:pPr>
            <a:r>
              <a:rPr lang="fa-IR" b="1" dirty="0">
                <a:latin typeface="Arial" panose="020B0604020202020204" pitchFamily="34" charset="0"/>
                <a:cs typeface="Arial" panose="020B0604020202020204" pitchFamily="34" charset="0"/>
              </a:rPr>
              <a:t>بالاترین درجه عرفان اسلامی که همانند معصومین فقط خداوند را می بیند. </a:t>
            </a:r>
            <a:endParaRPr lang="en-US" b="1" dirty="0">
              <a:latin typeface="Arial" panose="020B0604020202020204" pitchFamily="34" charset="0"/>
              <a:cs typeface="Arial" panose="020B0604020202020204" pitchFamily="34" charset="0"/>
            </a:endParaRPr>
          </a:p>
        </p:txBody>
      </p:sp>
      <p:pic>
        <p:nvPicPr>
          <p:cNvPr id="4" name="Recorded Sound">
            <a:hlinkClick r:id="" action="ppaction://media"/>
          </p:cNvPr>
          <p:cNvPicPr>
            <a:picLocks noRot="1" noChangeAspect="1"/>
          </p:cNvPicPr>
          <p:nvPr>
            <a:wavAudioFile r:embed="rId1" name="Recorded Sound"/>
          </p:nvPr>
        </p:nvPicPr>
        <p:blipFill>
          <a:blip r:embed="rId3" cstate="print"/>
          <a:stretch>
            <a:fillRect/>
          </a:stretch>
        </p:blipFill>
        <p:spPr>
          <a:xfrm>
            <a:off x="665922" y="5564294"/>
            <a:ext cx="304800" cy="304800"/>
          </a:xfrm>
          <a:prstGeom prst="rect">
            <a:avLst/>
          </a:prstGeom>
        </p:spPr>
      </p:pic>
    </p:spTree>
    <p:extLst>
      <p:ext uri="{BB962C8B-B14F-4D97-AF65-F5344CB8AC3E}">
        <p14:creationId xmlns:p14="http://schemas.microsoft.com/office/powerpoint/2010/main" val="25968890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9070" fill="hold"/>
                                        <p:tgtEl>
                                          <p:spTgt spid="4"/>
                                        </p:tgtEl>
                                      </p:cBhvr>
                                    </p:cmd>
                                  </p:childTnLst>
                                </p:cTn>
                              </p:par>
                            </p:childTnLst>
                          </p:cTn>
                        </p:par>
                      </p:childTnLst>
                    </p:cTn>
                  </p:par>
                </p:childTnLst>
              </p:cTn>
              <p:nextCondLst>
                <p:cond evt="onClick" delay="0">
                  <p:tgtEl>
                    <p:spTgt spid="4"/>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96D3E-4955-445A-99D7-5C2EC741E7F2}"/>
              </a:ext>
            </a:extLst>
          </p:cNvPr>
          <p:cNvSpPr>
            <a:spLocks noGrp="1"/>
          </p:cNvSpPr>
          <p:nvPr>
            <p:ph type="title"/>
          </p:nvPr>
        </p:nvSpPr>
        <p:spPr/>
        <p:txBody>
          <a:bodyPr>
            <a:normAutofit/>
          </a:bodyPr>
          <a:lstStyle/>
          <a:p>
            <a:pPr algn="ctr"/>
            <a:r>
              <a:rPr lang="fa-IR" sz="2400" dirty="0">
                <a:solidFill>
                  <a:srgbClr val="FF0000"/>
                </a:solidFill>
                <a:cs typeface="B Titr" panose="00000700000000000000" pitchFamily="2" charset="-78"/>
              </a:rPr>
              <a:t>سلامت معنوی در گذر زمان</a:t>
            </a:r>
            <a:endParaRPr lang="en-US" sz="2400" dirty="0">
              <a:solidFill>
                <a:srgbClr val="FF0000"/>
              </a:solidFill>
              <a:cs typeface="B Titr" panose="00000700000000000000" pitchFamily="2" charset="-78"/>
            </a:endParaRPr>
          </a:p>
        </p:txBody>
      </p:sp>
      <p:sp>
        <p:nvSpPr>
          <p:cNvPr id="3" name="Content Placeholder 2">
            <a:extLst>
              <a:ext uri="{FF2B5EF4-FFF2-40B4-BE49-F238E27FC236}">
                <a16:creationId xmlns:a16="http://schemas.microsoft.com/office/drawing/2014/main" id="{BC10B5C4-867D-4710-B2CD-60CAAE183BBD}"/>
              </a:ext>
            </a:extLst>
          </p:cNvPr>
          <p:cNvSpPr>
            <a:spLocks noGrp="1"/>
          </p:cNvSpPr>
          <p:nvPr>
            <p:ph idx="1"/>
          </p:nvPr>
        </p:nvSpPr>
        <p:spPr/>
        <p:txBody>
          <a:bodyPr>
            <a:normAutofit fontScale="92500" lnSpcReduction="10000"/>
          </a:bodyPr>
          <a:lstStyle/>
          <a:p>
            <a:pPr algn="r" rtl="1"/>
            <a:r>
              <a:rPr lang="fa-IR" dirty="0">
                <a:cs typeface="B Titr" panose="00000700000000000000" pitchFamily="2" charset="-78"/>
              </a:rPr>
              <a:t>حکما در زمان های گذشته علاوه بر جسم بیمار به مسائل اجتماعی و معنوی بیماران هم توجه داشتند و با گذشت زمان این نگرش کم رنگ تر شد و پزشکان فقط به ابعاد جسمی سلامت توجه نمودند.</a:t>
            </a:r>
          </a:p>
          <a:p>
            <a:pPr algn="r" rtl="1"/>
            <a:endParaRPr lang="fa-IR" dirty="0">
              <a:cs typeface="B Titr" panose="00000700000000000000" pitchFamily="2" charset="-78"/>
            </a:endParaRPr>
          </a:p>
          <a:p>
            <a:pPr algn="r" rtl="1"/>
            <a:r>
              <a:rPr lang="fa-IR" dirty="0">
                <a:cs typeface="B Titr" panose="00000700000000000000" pitchFamily="2" charset="-78"/>
              </a:rPr>
              <a:t>رنسانس در اروپا موجبات معنویت زدایی از علم را فراهم کرد در نتیجه مسائل معنوی صرفا به کلیسا سپرده شد و پزشکان فقط مسائل علمی بیماران را دنبال کردند. </a:t>
            </a:r>
          </a:p>
          <a:p>
            <a:pPr algn="r" rtl="1"/>
            <a:r>
              <a:rPr lang="fa-IR" dirty="0">
                <a:cs typeface="B Titr" panose="00000700000000000000" pitchFamily="2" charset="-78"/>
              </a:rPr>
              <a:t>فرضیه های داروین و قروید هم که به این مساله سمت و سو دادند و انسان را بی نیاز از معنویت در نظر گرفتند. </a:t>
            </a:r>
          </a:p>
          <a:p>
            <a:pPr algn="r" rtl="1"/>
            <a:r>
              <a:rPr lang="fa-IR" dirty="0">
                <a:cs typeface="B Titr" panose="00000700000000000000" pitchFamily="2" charset="-78"/>
              </a:rPr>
              <a:t>بعدها مطالعات نشان دادند که افرادی که سلامت معنوی بالاتری دارند،در پیشگیری از بیماریها بهتر عمل می کنند، کمتر بیمار میشوند و حتی زندگی با کیفیت تری دارند</a:t>
            </a:r>
            <a:endParaRPr lang="en-US" dirty="0">
              <a:cs typeface="B Titr" panose="00000700000000000000" pitchFamily="2" charset="-78"/>
            </a:endParaRPr>
          </a:p>
          <a:p>
            <a:pPr algn="r" rtl="1"/>
            <a:r>
              <a:rPr lang="fa-IR" dirty="0">
                <a:cs typeface="B Titr" panose="00000700000000000000" pitchFamily="2" charset="-78"/>
              </a:rPr>
              <a:t>راحت تر با بیماریها روبرو میشوند</a:t>
            </a:r>
          </a:p>
          <a:p>
            <a:pPr algn="r" rtl="1"/>
            <a:r>
              <a:rPr lang="fa-IR" dirty="0">
                <a:cs typeface="B Titr" panose="00000700000000000000" pitchFamily="2" charset="-78"/>
              </a:rPr>
              <a:t>تعامل بهتری با اطرافیان دارند</a:t>
            </a:r>
          </a:p>
          <a:p>
            <a:pPr marL="0" indent="0" algn="r" rtl="1">
              <a:buNone/>
            </a:pPr>
            <a:r>
              <a:rPr lang="fa-IR" dirty="0">
                <a:cs typeface="B Titr" panose="00000700000000000000" pitchFamily="2" charset="-78"/>
              </a:rPr>
              <a:t> به همین دلیل سازمان بهداشت جهانی سلامت معنوی را به ابعاد سلامت اضافه کرد. </a:t>
            </a:r>
          </a:p>
          <a:p>
            <a:pPr algn="r" rtl="1"/>
            <a:endParaRPr lang="fa-IR" dirty="0">
              <a:cs typeface="B Titr" panose="00000700000000000000" pitchFamily="2" charset="-78"/>
            </a:endParaRPr>
          </a:p>
        </p:txBody>
      </p:sp>
      <p:pic>
        <p:nvPicPr>
          <p:cNvPr id="4" name="Recorded Sound">
            <a:hlinkClick r:id="" action="ppaction://media"/>
          </p:cNvPr>
          <p:cNvPicPr>
            <a:picLocks noRot="1" noChangeAspect="1"/>
          </p:cNvPicPr>
          <p:nvPr>
            <a:wavAudioFile r:embed="rId1" name="Recorded Sound"/>
          </p:nvPr>
        </p:nvPicPr>
        <p:blipFill>
          <a:blip r:embed="rId3" cstate="print"/>
          <a:stretch>
            <a:fillRect/>
          </a:stretch>
        </p:blipFill>
        <p:spPr>
          <a:xfrm>
            <a:off x="616226" y="5716694"/>
            <a:ext cx="304800" cy="304800"/>
          </a:xfrm>
          <a:prstGeom prst="rect">
            <a:avLst/>
          </a:prstGeom>
        </p:spPr>
      </p:pic>
    </p:spTree>
    <p:extLst>
      <p:ext uri="{BB962C8B-B14F-4D97-AF65-F5344CB8AC3E}">
        <p14:creationId xmlns:p14="http://schemas.microsoft.com/office/powerpoint/2010/main" val="38921544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6410" fill="hold"/>
                                        <p:tgtEl>
                                          <p:spTgt spid="4"/>
                                        </p:tgtEl>
                                      </p:cBhvr>
                                    </p:cmd>
                                  </p:childTnLst>
                                </p:cTn>
                              </p:par>
                            </p:childTnLst>
                          </p:cTn>
                        </p:par>
                      </p:childTnLst>
                    </p:cTn>
                  </p:par>
                </p:childTnLst>
              </p:cTn>
              <p:nextCondLst>
                <p:cond evt="onClick" delay="0">
                  <p:tgtEl>
                    <p:spTgt spid="4"/>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fa-IR" sz="2400" b="1" dirty="0">
                <a:solidFill>
                  <a:schemeClr val="accent6">
                    <a:lumMod val="75000"/>
                  </a:schemeClr>
                </a:solidFill>
                <a:cs typeface="B Titr" panose="00000700000000000000" pitchFamily="2" charset="-78"/>
              </a:rPr>
              <a:t>مصادیق توجه دین مبین اسلام به سلامت معنوی</a:t>
            </a:r>
            <a:endParaRPr lang="en-US" sz="2400" dirty="0">
              <a:solidFill>
                <a:schemeClr val="accent6">
                  <a:lumMod val="75000"/>
                </a:schemeClr>
              </a:solidFill>
            </a:endParaRPr>
          </a:p>
        </p:txBody>
      </p:sp>
      <p:sp>
        <p:nvSpPr>
          <p:cNvPr id="3" name="Content Placeholder 2"/>
          <p:cNvSpPr>
            <a:spLocks noGrp="1"/>
          </p:cNvSpPr>
          <p:nvPr>
            <p:ph idx="1"/>
          </p:nvPr>
        </p:nvSpPr>
        <p:spPr/>
        <p:txBody>
          <a:bodyPr>
            <a:normAutofit/>
          </a:bodyPr>
          <a:lstStyle/>
          <a:p>
            <a:pPr algn="r" rtl="1">
              <a:lnSpc>
                <a:spcPct val="200000"/>
              </a:lnSpc>
            </a:pPr>
            <a:r>
              <a:rPr lang="ar-SA" sz="1600" b="1" dirty="0">
                <a:cs typeface="B Nazanin" panose="00000400000000000000" pitchFamily="2" charset="-78"/>
              </a:rPr>
              <a:t>در روایات معصومین(ع)</a:t>
            </a:r>
            <a:r>
              <a:rPr lang="en-US" sz="1600" b="1" dirty="0">
                <a:cs typeface="B Nazanin" panose="00000400000000000000" pitchFamily="2" charset="-78"/>
              </a:rPr>
              <a:t> </a:t>
            </a:r>
            <a:r>
              <a:rPr lang="ar-SA" sz="1600" b="1" dirty="0">
                <a:cs typeface="B Nazanin" panose="00000400000000000000" pitchFamily="2" charset="-78"/>
              </a:rPr>
              <a:t>واژه سلامت غالباً  به «امور معنوی» و «ابعاد فرا مادی» زندگی انسان و واژه صحت غالباً به «امور جسمانی» و «ابعاد مادی زندگی» انسان اشاره دارد. لذا گرچه غرب در قرن بیستم از بعد چهارم سلامت سخن گفته و آن</a:t>
            </a:r>
            <a:r>
              <a:rPr lang="fa-IR" sz="1600" b="1" dirty="0">
                <a:cs typeface="B Nazanin" panose="00000400000000000000" pitchFamily="2" charset="-78"/>
              </a:rPr>
              <a:t> </a:t>
            </a:r>
            <a:r>
              <a:rPr lang="ar-SA" sz="1600" b="1" dirty="0">
                <a:cs typeface="B Nazanin" panose="00000400000000000000" pitchFamily="2" charset="-78"/>
              </a:rPr>
              <a:t>‌را سلامت معنوی نامیده است</a:t>
            </a:r>
            <a:r>
              <a:rPr lang="fa-IR" sz="1600" b="1" dirty="0">
                <a:cs typeface="B Nazanin" panose="00000400000000000000" pitchFamily="2" charset="-78"/>
              </a:rPr>
              <a:t>،</a:t>
            </a:r>
            <a:r>
              <a:rPr lang="ar-SA" sz="1600" b="1" dirty="0">
                <a:cs typeface="B Nazanin" panose="00000400000000000000" pitchFamily="2" charset="-78"/>
              </a:rPr>
              <a:t> اما دین مبین اسلام </a:t>
            </a:r>
            <a:r>
              <a:rPr lang="fa-IR" sz="1600" b="1" dirty="0">
                <a:cs typeface="B Nazanin" panose="00000400000000000000" pitchFamily="2" charset="-78"/>
              </a:rPr>
              <a:t>۱۴۰۰</a:t>
            </a:r>
            <a:r>
              <a:rPr lang="ar-SA" sz="1600" b="1" dirty="0">
                <a:cs typeface="B Nazanin" panose="00000400000000000000" pitchFamily="2" charset="-78"/>
              </a:rPr>
              <a:t> سال قبل به این بخش از سلامت توجه و بر آن تاکید نموده  است. هرچند سلامت معنوی مورد بحث در غرب از سلامت معنوی اسلامی فاصله زیادی دارد. </a:t>
            </a:r>
            <a:endParaRPr lang="fa-IR" sz="1600" b="1" dirty="0">
              <a:cs typeface="B Nazanin" panose="00000400000000000000" pitchFamily="2" charset="-78"/>
            </a:endParaRPr>
          </a:p>
        </p:txBody>
      </p:sp>
    </p:spTree>
    <p:extLst>
      <p:ext uri="{BB962C8B-B14F-4D97-AF65-F5344CB8AC3E}">
        <p14:creationId xmlns:p14="http://schemas.microsoft.com/office/powerpoint/2010/main" val="36804639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rtl="1"/>
            <a:r>
              <a:rPr lang="fa-IR" sz="2000" b="1" dirty="0">
                <a:solidFill>
                  <a:schemeClr val="accent6">
                    <a:lumMod val="75000"/>
                  </a:schemeClr>
                </a:solidFill>
                <a:cs typeface="B Titr" panose="00000700000000000000" pitchFamily="2" charset="-78"/>
              </a:rPr>
              <a:t>مصادیق توجه دین مبین اسلام به سلامت معنوی(ادامه)</a:t>
            </a:r>
            <a:endParaRPr lang="en-US" sz="2000" dirty="0">
              <a:solidFill>
                <a:schemeClr val="accent6">
                  <a:lumMod val="75000"/>
                </a:schemeClr>
              </a:solidFill>
            </a:endParaRPr>
          </a:p>
        </p:txBody>
      </p:sp>
      <p:sp>
        <p:nvSpPr>
          <p:cNvPr id="3" name="Content Placeholder 2"/>
          <p:cNvSpPr>
            <a:spLocks noGrp="1"/>
          </p:cNvSpPr>
          <p:nvPr>
            <p:ph idx="1"/>
          </p:nvPr>
        </p:nvSpPr>
        <p:spPr/>
        <p:txBody>
          <a:bodyPr>
            <a:normAutofit/>
          </a:bodyPr>
          <a:lstStyle/>
          <a:p>
            <a:pPr marL="0" indent="0" algn="r" rtl="1">
              <a:buNone/>
            </a:pPr>
            <a:r>
              <a:rPr lang="fa-IR" sz="1600" b="1" dirty="0">
                <a:cs typeface="B Titr" panose="00000700000000000000" pitchFamily="2" charset="-78"/>
              </a:rPr>
              <a:t>حضرت رسول(ص) می فرمایند: </a:t>
            </a:r>
          </a:p>
          <a:p>
            <a:pPr algn="ctr" rtl="1"/>
            <a:r>
              <a:rPr lang="fa-IR" sz="1600" b="1" dirty="0">
                <a:cs typeface="B Titr" panose="00000700000000000000" pitchFamily="2" charset="-78"/>
              </a:rPr>
              <a:t>           </a:t>
            </a:r>
            <a:r>
              <a:rPr lang="ar-SA" sz="1400" b="1" dirty="0">
                <a:cs typeface="B Titr" panose="00000700000000000000" pitchFamily="2" charset="-78"/>
              </a:rPr>
              <a:t>«اللَّهُمَّ إِنِّی أَسْأَلُکَ مُوجِبَاتِ رَحْمَتِکَ وَالسَّلَامَةَ مِنْ کُلِّ إِثْم</a:t>
            </a:r>
            <a:r>
              <a:rPr lang="fa-IR" sz="1400" b="1" dirty="0">
                <a:cs typeface="B Titr" panose="00000700000000000000" pitchFamily="2" charset="-78"/>
              </a:rPr>
              <a:t>.</a:t>
            </a:r>
            <a:r>
              <a:rPr lang="ar-SA" sz="1400" b="1" dirty="0">
                <a:cs typeface="B Titr" panose="00000700000000000000" pitchFamily="2" charset="-78"/>
              </a:rPr>
              <a:t> خدایا! اسباب رحم</a:t>
            </a:r>
            <a:r>
              <a:rPr lang="fa-IR" sz="1400" b="1" dirty="0">
                <a:cs typeface="B Titr" panose="00000700000000000000" pitchFamily="2" charset="-78"/>
              </a:rPr>
              <a:t>ت</a:t>
            </a:r>
            <a:r>
              <a:rPr lang="ar-SA" sz="1400" b="1" dirty="0">
                <a:cs typeface="B Titr" panose="00000700000000000000" pitchFamily="2" charset="-78"/>
              </a:rPr>
              <a:t> و </a:t>
            </a:r>
            <a:r>
              <a:rPr lang="ar-SA" sz="1400" b="1" dirty="0">
                <a:solidFill>
                  <a:srgbClr val="FF0000"/>
                </a:solidFill>
                <a:cs typeface="B Titr" panose="00000700000000000000" pitchFamily="2" charset="-78"/>
              </a:rPr>
              <a:t>سلامت از تمام گناهان </a:t>
            </a:r>
            <a:r>
              <a:rPr lang="ar-SA" sz="1400" b="1" dirty="0">
                <a:cs typeface="B Titr" panose="00000700000000000000" pitchFamily="2" charset="-78"/>
              </a:rPr>
              <a:t>را از تو می‌طلبم</a:t>
            </a:r>
            <a:r>
              <a:rPr lang="ar-SA" sz="1600" dirty="0">
                <a:cs typeface="B Titr" panose="00000700000000000000" pitchFamily="2" charset="-78"/>
              </a:rPr>
              <a:t>‏</a:t>
            </a:r>
            <a:r>
              <a:rPr lang="fa-IR" sz="1600" dirty="0">
                <a:cs typeface="B Titr" panose="00000700000000000000" pitchFamily="2" charset="-78"/>
              </a:rPr>
              <a:t>.</a:t>
            </a:r>
          </a:p>
          <a:p>
            <a:pPr marL="0" indent="0" algn="ctr" rtl="1">
              <a:buNone/>
            </a:pPr>
            <a:r>
              <a:rPr lang="fa-IR" sz="1400" b="1" dirty="0">
                <a:cs typeface="B Titr" panose="00000700000000000000" pitchFamily="2" charset="-78"/>
              </a:rPr>
              <a:t>                                                                                                                                                              </a:t>
            </a:r>
            <a:r>
              <a:rPr lang="ar-SA" sz="1400" b="1" dirty="0">
                <a:cs typeface="B Titr" panose="00000700000000000000" pitchFamily="2" charset="-78"/>
              </a:rPr>
              <a:t>(ارشاد القلوب، ج </a:t>
            </a:r>
            <a:r>
              <a:rPr lang="fa-IR" sz="1400" b="1" dirty="0">
                <a:cs typeface="B Titr" panose="00000700000000000000" pitchFamily="2" charset="-78"/>
              </a:rPr>
              <a:t>۱</a:t>
            </a:r>
            <a:r>
              <a:rPr lang="ar-SA" sz="1400" b="1" dirty="0">
                <a:cs typeface="B Titr" panose="00000700000000000000" pitchFamily="2" charset="-78"/>
              </a:rPr>
              <a:t>، ص </a:t>
            </a:r>
            <a:r>
              <a:rPr lang="fa-IR" sz="1400" b="1" dirty="0">
                <a:cs typeface="B Titr" panose="00000700000000000000" pitchFamily="2" charset="-78"/>
              </a:rPr>
              <a:t>۸۲</a:t>
            </a:r>
          </a:p>
          <a:p>
            <a:pPr marL="0" indent="0" algn="ctr" rtl="1">
              <a:buNone/>
            </a:pPr>
            <a:r>
              <a:rPr lang="fa-IR" sz="1400" dirty="0">
                <a:cs typeface="B Titr" panose="00000700000000000000" pitchFamily="2" charset="-78"/>
              </a:rPr>
              <a:t> </a:t>
            </a:r>
            <a:r>
              <a:rPr lang="ar-SA" sz="1400" b="1" dirty="0">
                <a:cs typeface="B Titr" panose="00000700000000000000" pitchFamily="2" charset="-78"/>
              </a:rPr>
              <a:t>اللَّهُم</a:t>
            </a:r>
            <a:r>
              <a:rPr lang="fa-IR" sz="1400" b="1" dirty="0">
                <a:cs typeface="B Titr" panose="00000700000000000000" pitchFamily="2" charset="-78"/>
              </a:rPr>
              <a:t> </a:t>
            </a:r>
            <a:r>
              <a:rPr lang="ar-SA" sz="1400" b="1" dirty="0">
                <a:cs typeface="B Titr" panose="00000700000000000000" pitchFamily="2" charset="-78"/>
              </a:rPr>
              <a:t>أَسْأَلُکَ</a:t>
            </a:r>
            <a:r>
              <a:rPr lang="en-US" sz="1400" b="1" dirty="0">
                <a:cs typeface="B Titr" panose="00000700000000000000" pitchFamily="2" charset="-78"/>
              </a:rPr>
              <a:t> </a:t>
            </a:r>
            <a:r>
              <a:rPr lang="ar-SA" sz="1400" b="1" dirty="0">
                <a:cs typeface="B Titr" panose="00000700000000000000" pitchFamily="2" charset="-78"/>
              </a:rPr>
              <a:t>الْعَفَافَ وَ</a:t>
            </a:r>
            <a:r>
              <a:rPr lang="en-US" sz="1400" b="1" dirty="0">
                <a:cs typeface="B Titr" panose="00000700000000000000" pitchFamily="2" charset="-78"/>
              </a:rPr>
              <a:t> </a:t>
            </a:r>
            <a:r>
              <a:rPr lang="ar-SA" sz="1400" b="1" dirty="0">
                <a:cs typeface="B Titr" panose="00000700000000000000" pitchFamily="2" charset="-78"/>
              </a:rPr>
              <a:t>السَّلَامَةَ مِنَ الذُّنُوبِ وَ الْخَطَایا؛ خدایا</a:t>
            </a:r>
            <a:r>
              <a:rPr lang="fa-IR" sz="1400" b="1" dirty="0">
                <a:cs typeface="B Titr" panose="00000700000000000000" pitchFamily="2" charset="-78"/>
              </a:rPr>
              <a:t> </a:t>
            </a:r>
            <a:r>
              <a:rPr lang="ar-SA" sz="1400" b="1" dirty="0">
                <a:cs typeface="B Titr" panose="00000700000000000000" pitchFamily="2" charset="-78"/>
              </a:rPr>
              <a:t>پاکدامنی و </a:t>
            </a:r>
            <a:r>
              <a:rPr lang="ar-SA" sz="1400" b="1" dirty="0">
                <a:solidFill>
                  <a:srgbClr val="FF0000"/>
                </a:solidFill>
                <a:cs typeface="B Titr" panose="00000700000000000000" pitchFamily="2" charset="-78"/>
              </a:rPr>
              <a:t>سلامت از گناه و خطا </a:t>
            </a:r>
            <a:r>
              <a:rPr lang="ar-SA" sz="1400" b="1" dirty="0">
                <a:cs typeface="B Titr" panose="00000700000000000000" pitchFamily="2" charset="-78"/>
              </a:rPr>
              <a:t>را از تو می‌طلبم</a:t>
            </a:r>
            <a:r>
              <a:rPr lang="fa-IR" sz="1400" b="1" dirty="0">
                <a:cs typeface="B Titr" panose="00000700000000000000" pitchFamily="2" charset="-78"/>
              </a:rPr>
              <a:t>.</a:t>
            </a:r>
            <a:r>
              <a:rPr lang="ar-SA" sz="1400" b="1" dirty="0">
                <a:cs typeface="B Titr" panose="00000700000000000000" pitchFamily="2" charset="-78"/>
              </a:rPr>
              <a:t> </a:t>
            </a:r>
            <a:endParaRPr lang="fa-IR" sz="1400" b="1" dirty="0">
              <a:cs typeface="B Titr" panose="00000700000000000000" pitchFamily="2" charset="-78"/>
            </a:endParaRPr>
          </a:p>
          <a:p>
            <a:pPr marL="0" indent="0" algn="ctr" rtl="1">
              <a:buNone/>
            </a:pPr>
            <a:r>
              <a:rPr lang="fa-IR" sz="1400" dirty="0">
                <a:cs typeface="B Titr" panose="00000700000000000000" pitchFamily="2" charset="-78"/>
              </a:rPr>
              <a:t>                                                                                                                                                                     </a:t>
            </a:r>
            <a:r>
              <a:rPr lang="fa-IR" sz="1400" b="1" dirty="0">
                <a:cs typeface="B Titr" panose="00000700000000000000" pitchFamily="2" charset="-78"/>
              </a:rPr>
              <a:t>( </a:t>
            </a:r>
            <a:r>
              <a:rPr lang="ar-SA" sz="1400" b="1" dirty="0">
                <a:cs typeface="B Titr" panose="00000700000000000000" pitchFamily="2" charset="-78"/>
              </a:rPr>
              <a:t>بحارالانوار، ج </a:t>
            </a:r>
            <a:r>
              <a:rPr lang="fa-IR" sz="1400" b="1" dirty="0">
                <a:cs typeface="B Titr" panose="00000700000000000000" pitchFamily="2" charset="-78"/>
              </a:rPr>
              <a:t>۸۷</a:t>
            </a:r>
            <a:r>
              <a:rPr lang="ar-SA" sz="1400" b="1" dirty="0">
                <a:cs typeface="B Titr" panose="00000700000000000000" pitchFamily="2" charset="-78"/>
              </a:rPr>
              <a:t>، ص </a:t>
            </a:r>
            <a:r>
              <a:rPr lang="fa-IR" sz="1400" b="1" dirty="0">
                <a:cs typeface="B Titr" panose="00000700000000000000" pitchFamily="2" charset="-78"/>
              </a:rPr>
              <a:t>۱۵۹).</a:t>
            </a:r>
            <a:endParaRPr lang="fa-IR" sz="1400" dirty="0">
              <a:cs typeface="B Titr" panose="00000700000000000000" pitchFamily="2" charset="-78"/>
            </a:endParaRPr>
          </a:p>
          <a:p>
            <a:pPr marL="0" indent="0" algn="ctr" rtl="1">
              <a:buNone/>
            </a:pPr>
            <a:r>
              <a:rPr lang="fa-IR" sz="1400" b="1" dirty="0">
                <a:cs typeface="B Titr" panose="00000700000000000000" pitchFamily="2" charset="-78"/>
              </a:rPr>
              <a:t> </a:t>
            </a:r>
          </a:p>
          <a:p>
            <a:pPr marL="0" indent="0" algn="r" rtl="1">
              <a:buNone/>
            </a:pPr>
            <a:r>
              <a:rPr lang="fa-IR" sz="1400" b="1" dirty="0">
                <a:cs typeface="B Titr" panose="00000700000000000000" pitchFamily="2" charset="-78"/>
              </a:rPr>
              <a:t>امام صادق (ع) می فرمایند:</a:t>
            </a:r>
          </a:p>
          <a:p>
            <a:pPr algn="ctr" rtl="1"/>
            <a:r>
              <a:rPr lang="fa-IR" sz="1400" dirty="0">
                <a:cs typeface="B Titr" panose="00000700000000000000" pitchFamily="2" charset="-78"/>
              </a:rPr>
              <a:t>      </a:t>
            </a:r>
            <a:r>
              <a:rPr lang="ar-SA" sz="1400" b="1" dirty="0">
                <a:cs typeface="B Titr" panose="00000700000000000000" pitchFamily="2" charset="-78"/>
              </a:rPr>
              <a:t>اللَّهُمَّ إِنِّی أَسْأَلُکَ بِحَقِّ مُحَمَّدٍ وَ آلِ مُحَمَّدٍ</a:t>
            </a:r>
            <a:r>
              <a:rPr lang="fa-IR" sz="1400" b="1" dirty="0">
                <a:cs typeface="B Titr" panose="00000700000000000000" pitchFamily="2" charset="-78"/>
              </a:rPr>
              <a:t> </a:t>
            </a:r>
            <a:r>
              <a:rPr lang="ar-SA" sz="1400" b="1" dirty="0">
                <a:cs typeface="B Titr" panose="00000700000000000000" pitchFamily="2" charset="-78"/>
              </a:rPr>
              <a:t>السَّلَامَةَ فِی نَفْسِی</a:t>
            </a:r>
            <a:r>
              <a:rPr lang="fa-IR" sz="1400" b="1" dirty="0">
                <a:cs typeface="B Titr" panose="00000700000000000000" pitchFamily="2" charset="-78"/>
              </a:rPr>
              <a:t>.</a:t>
            </a:r>
            <a:r>
              <a:rPr lang="en-US" sz="1400" b="1" dirty="0">
                <a:cs typeface="B Titr" panose="00000700000000000000" pitchFamily="2" charset="-78"/>
              </a:rPr>
              <a:t> </a:t>
            </a:r>
            <a:r>
              <a:rPr lang="ar-SA" sz="1400" b="1" dirty="0">
                <a:cs typeface="B Titr" panose="00000700000000000000" pitchFamily="2" charset="-78"/>
              </a:rPr>
              <a:t> بارالها</a:t>
            </a:r>
            <a:r>
              <a:rPr lang="en-US" sz="1400" b="1" dirty="0">
                <a:cs typeface="B Titr" panose="00000700000000000000" pitchFamily="2" charset="-78"/>
              </a:rPr>
              <a:t>! </a:t>
            </a:r>
            <a:r>
              <a:rPr lang="ar-SA" sz="1400" b="1" dirty="0">
                <a:cs typeface="B Titr" panose="00000700000000000000" pitchFamily="2" charset="-78"/>
              </a:rPr>
              <a:t>به حق محمد و آلش</a:t>
            </a:r>
            <a:r>
              <a:rPr lang="fa-IR" sz="1400" b="1" dirty="0">
                <a:cs typeface="B Titr" panose="00000700000000000000" pitchFamily="2" charset="-78"/>
              </a:rPr>
              <a:t> </a:t>
            </a:r>
            <a:r>
              <a:rPr lang="ar-SA" sz="1400" b="1" dirty="0">
                <a:solidFill>
                  <a:srgbClr val="FF0000"/>
                </a:solidFill>
                <a:cs typeface="B Titr" panose="00000700000000000000" pitchFamily="2" charset="-78"/>
              </a:rPr>
              <a:t>سلامت نفس</a:t>
            </a:r>
            <a:r>
              <a:rPr lang="fa-IR" sz="1400" b="1" dirty="0">
                <a:solidFill>
                  <a:srgbClr val="FF0000"/>
                </a:solidFill>
                <a:cs typeface="B Titr" panose="00000700000000000000" pitchFamily="2" charset="-78"/>
              </a:rPr>
              <a:t> </a:t>
            </a:r>
            <a:r>
              <a:rPr lang="fa-IR" sz="1400" b="1" dirty="0">
                <a:cs typeface="B Titr" panose="00000700000000000000" pitchFamily="2" charset="-78"/>
              </a:rPr>
              <a:t>را</a:t>
            </a:r>
            <a:r>
              <a:rPr lang="ar-SA" sz="1400" b="1" dirty="0">
                <a:cs typeface="B Titr" panose="00000700000000000000" pitchFamily="2" charset="-78"/>
              </a:rPr>
              <a:t> به من عطا فرما</a:t>
            </a:r>
            <a:r>
              <a:rPr lang="fa-IR" sz="1400" b="1" dirty="0">
                <a:cs typeface="B Titr" panose="00000700000000000000" pitchFamily="2" charset="-78"/>
              </a:rPr>
              <a:t>.</a:t>
            </a:r>
          </a:p>
          <a:p>
            <a:pPr algn="ctr" rtl="1"/>
            <a:r>
              <a:rPr lang="fa-IR" sz="1400" dirty="0">
                <a:cs typeface="B Titr" panose="00000700000000000000" pitchFamily="2" charset="-78"/>
              </a:rPr>
              <a:t>                                                                                                                                                               </a:t>
            </a:r>
            <a:r>
              <a:rPr lang="fa-IR" sz="1400" b="1" dirty="0">
                <a:cs typeface="B Nazanin" panose="00000400000000000000" pitchFamily="2" charset="-78"/>
              </a:rPr>
              <a:t>( </a:t>
            </a:r>
            <a:r>
              <a:rPr lang="ar-SA" sz="1400" b="1" dirty="0">
                <a:cs typeface="B Nazanin" panose="00000400000000000000" pitchFamily="2" charset="-78"/>
              </a:rPr>
              <a:t>وسائل الشیعه، ج </a:t>
            </a:r>
            <a:r>
              <a:rPr lang="fa-IR" sz="1400" b="1" dirty="0">
                <a:cs typeface="B Nazanin" panose="00000400000000000000" pitchFamily="2" charset="-78"/>
              </a:rPr>
              <a:t>۶</a:t>
            </a:r>
            <a:r>
              <a:rPr lang="ar-SA" sz="1400" b="1" dirty="0">
                <a:cs typeface="B Nazanin" panose="00000400000000000000" pitchFamily="2" charset="-78"/>
              </a:rPr>
              <a:t>، ص </a:t>
            </a:r>
            <a:r>
              <a:rPr lang="fa-IR" sz="1400" b="1" dirty="0">
                <a:cs typeface="B Nazanin" panose="00000400000000000000" pitchFamily="2" charset="-78"/>
              </a:rPr>
              <a:t>۴۸۵)</a:t>
            </a:r>
          </a:p>
        </p:txBody>
      </p:sp>
    </p:spTree>
    <p:extLst>
      <p:ext uri="{BB962C8B-B14F-4D97-AF65-F5344CB8AC3E}">
        <p14:creationId xmlns:p14="http://schemas.microsoft.com/office/powerpoint/2010/main" val="27461538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lnSpc>
                <a:spcPct val="150000"/>
              </a:lnSpc>
            </a:pPr>
            <a:r>
              <a:rPr lang="fa-IR" sz="2400" b="1" dirty="0">
                <a:cs typeface="B Nazanin" panose="00000400000000000000" pitchFamily="2" charset="-78"/>
              </a:rPr>
              <a:t>با توجه به مطالب پیشگفت </a:t>
            </a:r>
            <a:r>
              <a:rPr lang="ar-SA" sz="2400" b="1" dirty="0">
                <a:solidFill>
                  <a:schemeClr val="accent6">
                    <a:lumMod val="75000"/>
                  </a:schemeClr>
                </a:solidFill>
                <a:cs typeface="B Nazanin" panose="00000400000000000000" pitchFamily="2" charset="-78"/>
              </a:rPr>
              <a:t>سلامت معنوی </a:t>
            </a:r>
            <a:r>
              <a:rPr lang="ar-SA" sz="2400" b="1" dirty="0">
                <a:cs typeface="B Nazanin" panose="00000400000000000000" pitchFamily="2" charset="-78"/>
              </a:rPr>
              <a:t>وضعیتی است که در آن، بینش، گرایش، اراده و کنش فردی و اجتماعی انسان در راستای قرب و رضای الهی (که کمال برتر انسانی است) قرار گیرد</a:t>
            </a:r>
            <a:r>
              <a:rPr lang="en-US" sz="2400" b="1" dirty="0">
                <a:cs typeface="B Nazanin" panose="00000400000000000000" pitchFamily="2" charset="-78"/>
              </a:rPr>
              <a:t>.</a:t>
            </a:r>
          </a:p>
          <a:p>
            <a:pPr algn="r" rtl="1"/>
            <a:endParaRPr lang="fa-IR" dirty="0"/>
          </a:p>
          <a:p>
            <a:pPr algn="r" rtl="1">
              <a:lnSpc>
                <a:spcPct val="150000"/>
              </a:lnSpc>
            </a:pPr>
            <a:r>
              <a:rPr lang="fa-IR" sz="2000" dirty="0">
                <a:cs typeface="B Nazanin" panose="00000400000000000000" pitchFamily="2" charset="-78"/>
              </a:rPr>
              <a:t>آنچه شایسته اهمیت است اینکه </a:t>
            </a:r>
            <a:r>
              <a:rPr lang="ar-SA" sz="2000" dirty="0">
                <a:cs typeface="B Nazanin" panose="00000400000000000000" pitchFamily="2" charset="-78"/>
              </a:rPr>
              <a:t>دستورات دینی، تنها به جنبه فردی توجه ندارد</a:t>
            </a:r>
            <a:r>
              <a:rPr lang="fa-IR" sz="2000" dirty="0">
                <a:cs typeface="B Nazanin" panose="00000400000000000000" pitchFamily="2" charset="-78"/>
              </a:rPr>
              <a:t>،</a:t>
            </a:r>
            <a:r>
              <a:rPr lang="ar-SA" sz="2000" dirty="0">
                <a:cs typeface="B Nazanin" panose="00000400000000000000" pitchFamily="2" charset="-78"/>
              </a:rPr>
              <a:t> بلکه رفتارهای اجتماعی انسان را نیز به سمت کمال مطلوب هدایت می‌کند. بنابراین کسی که التزام به اوامر الهی دارد</a:t>
            </a:r>
            <a:r>
              <a:rPr lang="fa-IR" sz="2000" dirty="0">
                <a:cs typeface="B Nazanin" panose="00000400000000000000" pitchFamily="2" charset="-78"/>
              </a:rPr>
              <a:t>، در صورتی که</a:t>
            </a:r>
            <a:r>
              <a:rPr lang="ar-SA" sz="2000" dirty="0">
                <a:cs typeface="B Nazanin" panose="00000400000000000000" pitchFamily="2" charset="-78"/>
              </a:rPr>
              <a:t> فهم درستی از اوامر الهی داشته باشد</a:t>
            </a:r>
            <a:r>
              <a:rPr lang="fa-IR" sz="2000" dirty="0">
                <a:cs typeface="B Nazanin" panose="00000400000000000000" pitchFamily="2" charset="-78"/>
              </a:rPr>
              <a:t>،</a:t>
            </a:r>
            <a:r>
              <a:rPr lang="ar-SA" sz="2000" dirty="0">
                <a:cs typeface="B Nazanin" panose="00000400000000000000" pitchFamily="2" charset="-78"/>
              </a:rPr>
              <a:t> به لحاظ رفتار اجتماعی نیز در سلامت و بهبودی خواهد بود. </a:t>
            </a:r>
            <a:endParaRPr lang="en-US" sz="2000" dirty="0">
              <a:cs typeface="B Nazanin" panose="00000400000000000000" pitchFamily="2" charset="-78"/>
            </a:endParaRPr>
          </a:p>
          <a:p>
            <a:pPr algn="r" rtl="1"/>
            <a:endParaRPr lang="en-US" dirty="0"/>
          </a:p>
        </p:txBody>
      </p:sp>
    </p:spTree>
    <p:extLst>
      <p:ext uri="{BB962C8B-B14F-4D97-AF65-F5344CB8AC3E}">
        <p14:creationId xmlns:p14="http://schemas.microsoft.com/office/powerpoint/2010/main" val="21038997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6108F-915C-4541-9D29-44AA62F46E83}"/>
              </a:ext>
            </a:extLst>
          </p:cNvPr>
          <p:cNvSpPr>
            <a:spLocks noGrp="1"/>
          </p:cNvSpPr>
          <p:nvPr>
            <p:ph type="title"/>
          </p:nvPr>
        </p:nvSpPr>
        <p:spPr/>
        <p:txBody>
          <a:bodyPr/>
          <a:lstStyle/>
          <a:p>
            <a:pPr algn="r" rtl="1"/>
            <a:r>
              <a:rPr lang="fa-IR" dirty="0">
                <a:solidFill>
                  <a:srgbClr val="FF0000"/>
                </a:solidFill>
                <a:latin typeface="Arial" panose="020B0604020202020204" pitchFamily="34" charset="0"/>
                <a:cs typeface="Arial" panose="020B0604020202020204" pitchFamily="34" charset="0"/>
              </a:rPr>
              <a:t>مولفه های مفهومی پارادایم  طب متعالی(ادامه)</a:t>
            </a:r>
            <a:endParaRPr lang="en-US" dirty="0"/>
          </a:p>
        </p:txBody>
      </p:sp>
      <p:sp>
        <p:nvSpPr>
          <p:cNvPr id="3" name="Content Placeholder 2">
            <a:extLst>
              <a:ext uri="{FF2B5EF4-FFF2-40B4-BE49-F238E27FC236}">
                <a16:creationId xmlns:a16="http://schemas.microsoft.com/office/drawing/2014/main" id="{384EB4E7-06BA-4F6C-956F-7E9F8924FDE0}"/>
              </a:ext>
            </a:extLst>
          </p:cNvPr>
          <p:cNvSpPr>
            <a:spLocks noGrp="1"/>
          </p:cNvSpPr>
          <p:nvPr>
            <p:ph idx="1"/>
          </p:nvPr>
        </p:nvSpPr>
        <p:spPr/>
        <p:txBody>
          <a:bodyPr>
            <a:normAutofit/>
          </a:bodyPr>
          <a:lstStyle/>
          <a:p>
            <a:pPr algn="r" rtl="1"/>
            <a:r>
              <a:rPr lang="fa-IR" b="1" dirty="0">
                <a:cs typeface="B Titr" pitchFamily="2" charset="-78"/>
              </a:rPr>
              <a:t>اصول طب متعالی:</a:t>
            </a:r>
          </a:p>
          <a:p>
            <a:pPr marL="0" indent="0" algn="r" rtl="1">
              <a:buNone/>
            </a:pPr>
            <a:r>
              <a:rPr lang="fa-IR" dirty="0">
                <a:cs typeface="B Titr" pitchFamily="2" charset="-78"/>
              </a:rPr>
              <a:t>   الف) اتکا به تجربه، مشاهده و آزمایش</a:t>
            </a:r>
          </a:p>
          <a:p>
            <a:pPr marL="0" indent="0" algn="r" rtl="1">
              <a:buNone/>
            </a:pPr>
            <a:r>
              <a:rPr lang="fa-IR" dirty="0">
                <a:cs typeface="B Titr" pitchFamily="2" charset="-78"/>
              </a:rPr>
              <a:t>    ب) استفاده از آرائ دیگران</a:t>
            </a:r>
          </a:p>
          <a:p>
            <a:pPr marL="0" indent="0" algn="r" rtl="1">
              <a:buNone/>
            </a:pPr>
            <a:r>
              <a:rPr lang="fa-IR" dirty="0">
                <a:cs typeface="B Titr" pitchFamily="2" charset="-78"/>
              </a:rPr>
              <a:t>    ج)تفکر انتقادی</a:t>
            </a:r>
          </a:p>
          <a:p>
            <a:pPr marL="0" indent="0" algn="r" rtl="1">
              <a:buNone/>
            </a:pPr>
            <a:r>
              <a:rPr lang="fa-IR" dirty="0">
                <a:cs typeface="B Titr" pitchFamily="2" charset="-78"/>
              </a:rPr>
              <a:t>    د)تکاملی بودن علم طب</a:t>
            </a:r>
          </a:p>
          <a:p>
            <a:pPr marL="0" indent="0" algn="r" rtl="1">
              <a:buNone/>
            </a:pPr>
            <a:r>
              <a:rPr lang="fa-IR" dirty="0">
                <a:cs typeface="B Titr" pitchFamily="2" charset="-78"/>
              </a:rPr>
              <a:t>    ه) اجتهاد در شریعت و عمل مطابق عقلانیت</a:t>
            </a:r>
          </a:p>
          <a:p>
            <a:pPr marL="0" indent="0" algn="r" rtl="1">
              <a:buNone/>
            </a:pPr>
            <a:r>
              <a:rPr lang="fa-IR" dirty="0"/>
              <a:t>    </a:t>
            </a:r>
          </a:p>
          <a:p>
            <a:pPr marL="0" indent="0" algn="r" rtl="1">
              <a:buNone/>
            </a:pPr>
            <a:endParaRPr lang="fa-IR" dirty="0"/>
          </a:p>
          <a:p>
            <a:pPr marL="0" indent="0" algn="r" rtl="1">
              <a:buNone/>
            </a:pPr>
            <a:endParaRPr lang="en-US" dirty="0"/>
          </a:p>
        </p:txBody>
      </p:sp>
    </p:spTree>
    <p:extLst>
      <p:ext uri="{BB962C8B-B14F-4D97-AF65-F5344CB8AC3E}">
        <p14:creationId xmlns:p14="http://schemas.microsoft.com/office/powerpoint/2010/main" val="36983382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r" rtl="1">
              <a:buNone/>
            </a:pPr>
            <a:r>
              <a:rPr lang="fa-IR" dirty="0" smtClean="0">
                <a:cs typeface="B Titr" pitchFamily="2" charset="-78"/>
              </a:rPr>
              <a:t>   ز)پایبندی به اصول الهی، اخلاقی و شرعی</a:t>
            </a:r>
          </a:p>
          <a:p>
            <a:pPr marL="0" indent="0" algn="r" rtl="1">
              <a:buNone/>
            </a:pPr>
            <a:r>
              <a:rPr lang="fa-IR" dirty="0" smtClean="0">
                <a:cs typeface="B Titr" pitchFamily="2" charset="-78"/>
              </a:rPr>
              <a:t>    ح)توامانی علم و عمل</a:t>
            </a:r>
          </a:p>
          <a:p>
            <a:pPr marL="0" indent="0" algn="r" rtl="1">
              <a:buNone/>
            </a:pPr>
            <a:r>
              <a:rPr lang="fa-IR" dirty="0" smtClean="0">
                <a:cs typeface="B Titr" pitchFamily="2" charset="-78"/>
              </a:rPr>
              <a:t>     ط)صنعت گری در طب</a:t>
            </a:r>
          </a:p>
          <a:p>
            <a:pPr marL="0" indent="0" algn="r" rtl="1">
              <a:buNone/>
            </a:pPr>
            <a:r>
              <a:rPr lang="fa-IR" dirty="0" smtClean="0">
                <a:cs typeface="B Titr" pitchFamily="2" charset="-78"/>
              </a:rPr>
              <a:t>    ی)چند وجهی بودن طبیب مسلمان</a:t>
            </a:r>
          </a:p>
          <a:p>
            <a:pPr marL="0" indent="0" algn="r" rtl="1">
              <a:buNone/>
            </a:pPr>
            <a:r>
              <a:rPr lang="fa-IR" dirty="0" smtClean="0">
                <a:cs typeface="B Titr" pitchFamily="2" charset="-78"/>
              </a:rPr>
              <a:t>   ک)نهادمندی طب متعالی</a:t>
            </a:r>
          </a:p>
          <a:p>
            <a:pPr marL="0" indent="0" algn="r" rtl="1">
              <a:buNone/>
            </a:pPr>
            <a:r>
              <a:rPr lang="fa-IR" dirty="0" smtClean="0">
                <a:cs typeface="B Titr" pitchFamily="2" charset="-78"/>
              </a:rPr>
              <a:t>    ل)تعادل گرایی</a:t>
            </a:r>
            <a:endParaRPr lang="en-US" dirty="0">
              <a:cs typeface="B Titr" pitchFamily="2" charset="-7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4DCD4-6AB0-4785-855D-418E6D71C7D3}"/>
              </a:ext>
            </a:extLst>
          </p:cNvPr>
          <p:cNvSpPr>
            <a:spLocks noGrp="1"/>
          </p:cNvSpPr>
          <p:nvPr>
            <p:ph type="title"/>
          </p:nvPr>
        </p:nvSpPr>
        <p:spPr/>
        <p:txBody>
          <a:bodyPr/>
          <a:lstStyle/>
          <a:p>
            <a:pPr algn="ctr"/>
            <a:r>
              <a:rPr lang="fa-IR" dirty="0">
                <a:solidFill>
                  <a:srgbClr val="FF0000"/>
                </a:solidFill>
                <a:latin typeface="Arial" panose="020B0604020202020204" pitchFamily="34" charset="0"/>
                <a:cs typeface="Arial" panose="020B0604020202020204" pitchFamily="34" charset="0"/>
              </a:rPr>
              <a:t>مولفه های مفهومی پارادایم  طب متعالی</a:t>
            </a:r>
            <a:endParaRPr lang="en-US" dirty="0">
              <a:solidFill>
                <a:srgbClr val="FF0000"/>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EB8FA5CA-75CF-4F70-B714-F5A9580FCE06}"/>
              </a:ext>
            </a:extLst>
          </p:cNvPr>
          <p:cNvSpPr>
            <a:spLocks noGrp="1"/>
          </p:cNvSpPr>
          <p:nvPr>
            <p:ph idx="1"/>
          </p:nvPr>
        </p:nvSpPr>
        <p:spPr/>
        <p:txBody>
          <a:bodyPr>
            <a:normAutofit/>
          </a:bodyPr>
          <a:lstStyle/>
          <a:p>
            <a:pPr algn="r" rtl="1">
              <a:buFont typeface="Wingdings" panose="05000000000000000000" pitchFamily="2" charset="2"/>
              <a:buChar char="v"/>
            </a:pPr>
            <a:r>
              <a:rPr lang="fa-IR" dirty="0">
                <a:cs typeface="B Titr" pitchFamily="2" charset="-78"/>
              </a:rPr>
              <a:t>در راستای تدوین چارچوب پارادایمی طب متعالی، شناخت سه بعد:</a:t>
            </a:r>
          </a:p>
          <a:p>
            <a:pPr marL="0" indent="0" algn="r" rtl="1">
              <a:buNone/>
            </a:pPr>
            <a:r>
              <a:rPr lang="fa-IR" dirty="0">
                <a:cs typeface="B Titr" pitchFamily="2" charset="-78"/>
              </a:rPr>
              <a:t>               هستی شناسی، معرفت شناسی و روش شناسی ضرورت دارد. </a:t>
            </a:r>
          </a:p>
          <a:p>
            <a:pPr algn="r" rtl="1">
              <a:buFont typeface="Wingdings" panose="05000000000000000000" pitchFamily="2" charset="2"/>
              <a:buChar char="v"/>
            </a:pPr>
            <a:endParaRPr lang="fa-IR" dirty="0">
              <a:cs typeface="B Titr" pitchFamily="2" charset="-78"/>
            </a:endParaRPr>
          </a:p>
          <a:p>
            <a:pPr algn="r" rtl="1">
              <a:buFont typeface="Wingdings" panose="05000000000000000000" pitchFamily="2" charset="2"/>
              <a:buChar char="v"/>
            </a:pPr>
            <a:r>
              <a:rPr lang="fa-IR" dirty="0">
                <a:cs typeface="B Titr" pitchFamily="2" charset="-78"/>
              </a:rPr>
              <a:t>هستی شناسی: به معنای چیستی وجودی و ماهیتی پدیدار مورد مطالعه است، طب، طبیب، بیمار ، بیماری و دارو از پدیدارهای مورد مطالعه در این بخش هستند.</a:t>
            </a:r>
          </a:p>
          <a:p>
            <a:pPr algn="r" rtl="1">
              <a:buFont typeface="Wingdings" panose="05000000000000000000" pitchFamily="2" charset="2"/>
              <a:buChar char="v"/>
            </a:pPr>
            <a:endParaRPr lang="fa-IR" dirty="0">
              <a:cs typeface="B Titr" pitchFamily="2" charset="-78"/>
            </a:endParaRPr>
          </a:p>
          <a:p>
            <a:pPr algn="r" rtl="1">
              <a:buFont typeface="Wingdings" panose="05000000000000000000" pitchFamily="2" charset="2"/>
              <a:buChar char="v"/>
            </a:pPr>
            <a:r>
              <a:rPr lang="fa-IR" dirty="0">
                <a:cs typeface="B Titr" pitchFamily="2" charset="-78"/>
              </a:rPr>
              <a:t>معرفت شناسی: محقق در پی فهم چیستی دانش و نوع دانایی در مسیر پدیدار مورد مطالعه است.</a:t>
            </a:r>
          </a:p>
          <a:p>
            <a:pPr algn="r" rtl="1">
              <a:buFont typeface="Wingdings" panose="05000000000000000000" pitchFamily="2" charset="2"/>
              <a:buChar char="v"/>
            </a:pPr>
            <a:endParaRPr lang="fa-IR" dirty="0">
              <a:cs typeface="B Titr" pitchFamily="2" charset="-78"/>
            </a:endParaRPr>
          </a:p>
          <a:p>
            <a:pPr algn="r" rtl="1">
              <a:buFont typeface="Wingdings" panose="05000000000000000000" pitchFamily="2" charset="2"/>
              <a:buChar char="v"/>
            </a:pPr>
            <a:r>
              <a:rPr lang="fa-IR" dirty="0">
                <a:cs typeface="B Titr" pitchFamily="2" charset="-78"/>
              </a:rPr>
              <a:t>روش شناسی: روش فهم پدیدار در راستای کسب معرفت خاص مورد بررسی قرار می </a:t>
            </a:r>
            <a:r>
              <a:rPr lang="fa-IR" dirty="0" smtClean="0">
                <a:cs typeface="B Titr" pitchFamily="2" charset="-78"/>
              </a:rPr>
              <a:t>گیرد.</a:t>
            </a:r>
            <a:endParaRPr lang="en-US" dirty="0">
              <a:cs typeface="B Titr" pitchFamily="2" charset="-78"/>
            </a:endParaRPr>
          </a:p>
        </p:txBody>
      </p:sp>
    </p:spTree>
    <p:extLst>
      <p:ext uri="{BB962C8B-B14F-4D97-AF65-F5344CB8AC3E}">
        <p14:creationId xmlns:p14="http://schemas.microsoft.com/office/powerpoint/2010/main" val="34967565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4CA98-FED4-40B4-93B8-B137637598DD}"/>
              </a:ext>
            </a:extLst>
          </p:cNvPr>
          <p:cNvSpPr>
            <a:spLocks noGrp="1"/>
          </p:cNvSpPr>
          <p:nvPr>
            <p:ph type="title"/>
          </p:nvPr>
        </p:nvSpPr>
        <p:spPr/>
        <p:txBody>
          <a:bodyPr/>
          <a:lstStyle/>
          <a:p>
            <a:pPr algn="r" rtl="1"/>
            <a:r>
              <a:rPr lang="fa-IR" dirty="0">
                <a:solidFill>
                  <a:srgbClr val="FF0000"/>
                </a:solidFill>
                <a:latin typeface="Arial" panose="020B0604020202020204" pitchFamily="34" charset="0"/>
                <a:cs typeface="Arial" panose="020B0604020202020204" pitchFamily="34" charset="0"/>
              </a:rPr>
              <a:t>مولفه های مفهومی پارادایم  طب متعالی(ادامه)</a:t>
            </a:r>
            <a:endParaRPr lang="en-US" dirty="0"/>
          </a:p>
        </p:txBody>
      </p:sp>
      <p:sp>
        <p:nvSpPr>
          <p:cNvPr id="3" name="Content Placeholder 2">
            <a:extLst>
              <a:ext uri="{FF2B5EF4-FFF2-40B4-BE49-F238E27FC236}">
                <a16:creationId xmlns:a16="http://schemas.microsoft.com/office/drawing/2014/main" id="{D2CA7283-ED49-4C2E-9773-81909DF3B0EB}"/>
              </a:ext>
            </a:extLst>
          </p:cNvPr>
          <p:cNvSpPr>
            <a:spLocks noGrp="1"/>
          </p:cNvSpPr>
          <p:nvPr>
            <p:ph idx="1"/>
          </p:nvPr>
        </p:nvSpPr>
        <p:spPr/>
        <p:txBody>
          <a:bodyPr/>
          <a:lstStyle/>
          <a:p>
            <a:pPr algn="r" rtl="1">
              <a:buFont typeface="Wingdings" panose="05000000000000000000" pitchFamily="2" charset="2"/>
              <a:buChar char="v"/>
            </a:pPr>
            <a:r>
              <a:rPr lang="fa-IR" b="1" dirty="0"/>
              <a:t>هستی شناسی شامل: </a:t>
            </a:r>
          </a:p>
          <a:p>
            <a:pPr marL="0" indent="0" algn="r" rtl="1">
              <a:buNone/>
            </a:pPr>
            <a:r>
              <a:rPr lang="fa-IR" sz="1600" b="1" dirty="0"/>
              <a:t>          طب، طبیب،بیمار، بیماری، دارو، تعالی گرایی، بعد اجتماعی فرد، و تعامل فرد و طبییعت</a:t>
            </a:r>
          </a:p>
          <a:p>
            <a:pPr algn="r" rtl="1">
              <a:buFont typeface="Wingdings" panose="05000000000000000000" pitchFamily="2" charset="2"/>
              <a:buChar char="v"/>
            </a:pPr>
            <a:r>
              <a:rPr lang="fa-IR" b="1" dirty="0"/>
              <a:t>معرفت شناسی شامل:</a:t>
            </a:r>
          </a:p>
          <a:p>
            <a:pPr marL="0" indent="0" algn="r" rtl="1">
              <a:buNone/>
            </a:pPr>
            <a:r>
              <a:rPr lang="fa-IR" b="1" dirty="0"/>
              <a:t>          علم گرایی، حکمت بنیانی و اتحاد دانش و عمل</a:t>
            </a:r>
          </a:p>
          <a:p>
            <a:pPr algn="r" rtl="1">
              <a:buFont typeface="Wingdings" panose="05000000000000000000" pitchFamily="2" charset="2"/>
              <a:buChar char="v"/>
            </a:pPr>
            <a:r>
              <a:rPr lang="fa-IR" b="1" dirty="0"/>
              <a:t>روش شناسی شامل: </a:t>
            </a:r>
          </a:p>
          <a:p>
            <a:pPr marL="0" indent="0" algn="r" rtl="1">
              <a:buNone/>
            </a:pPr>
            <a:r>
              <a:rPr lang="fa-IR" b="1" dirty="0"/>
              <a:t>          شهود گرایی، تجربه گرایی و تفسیرگرایی </a:t>
            </a:r>
          </a:p>
          <a:p>
            <a:pPr algn="r" rtl="1"/>
            <a:endParaRPr lang="en-US" dirty="0"/>
          </a:p>
        </p:txBody>
      </p:sp>
    </p:spTree>
    <p:extLst>
      <p:ext uri="{BB962C8B-B14F-4D97-AF65-F5344CB8AC3E}">
        <p14:creationId xmlns:p14="http://schemas.microsoft.com/office/powerpoint/2010/main" val="30207781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2925805" y="1197670"/>
            <a:ext cx="6340390" cy="4462659"/>
          </a:xfrm>
          <a:prstGeom prst="rect">
            <a:avLst/>
          </a:prstGeom>
        </p:spPr>
      </p:pic>
      <p:pic>
        <p:nvPicPr>
          <p:cNvPr id="3" name="Picture 2"/>
          <p:cNvPicPr>
            <a:picLocks noChangeAspect="1"/>
          </p:cNvPicPr>
          <p:nvPr/>
        </p:nvPicPr>
        <p:blipFill>
          <a:blip r:embed="rId3" cstate="print"/>
          <a:stretch>
            <a:fillRect/>
          </a:stretch>
        </p:blipFill>
        <p:spPr>
          <a:xfrm>
            <a:off x="6809135" y="1347802"/>
            <a:ext cx="2231329" cy="1329043"/>
          </a:xfrm>
          <a:prstGeom prst="rect">
            <a:avLst/>
          </a:prstGeom>
        </p:spPr>
      </p:pic>
    </p:spTree>
    <p:extLst>
      <p:ext uri="{BB962C8B-B14F-4D97-AF65-F5344CB8AC3E}">
        <p14:creationId xmlns:p14="http://schemas.microsoft.com/office/powerpoint/2010/main" val="3614065406"/>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1187</TotalTime>
  <Words>1168</Words>
  <Application>Microsoft Office PowerPoint</Application>
  <PresentationFormat>Widescreen</PresentationFormat>
  <Paragraphs>96</Paragraphs>
  <Slides>17</Slides>
  <Notes>0</Notes>
  <HiddenSlides>0</HiddenSlides>
  <MMClips>9</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17</vt:i4>
      </vt:variant>
    </vt:vector>
  </HeadingPairs>
  <TitlesOfParts>
    <vt:vector size="28" baseType="lpstr">
      <vt:lpstr>Arial</vt:lpstr>
      <vt:lpstr>B Nazanin</vt:lpstr>
      <vt:lpstr>B Titr</vt:lpstr>
      <vt:lpstr>Bahnschrift</vt:lpstr>
      <vt:lpstr>Calibri</vt:lpstr>
      <vt:lpstr>Calibri Light</vt:lpstr>
      <vt:lpstr>Lucida Sans Unicode</vt:lpstr>
      <vt:lpstr>Sakkal Majalla</vt:lpstr>
      <vt:lpstr>Times New Roman</vt:lpstr>
      <vt:lpstr>Wingdings</vt:lpstr>
      <vt:lpstr>Retrospect</vt:lpstr>
      <vt:lpstr>PowerPoint Presentation</vt:lpstr>
      <vt:lpstr>اهمیت سلامت معنوی در نظام سلامت در راستای ارتقا به ”طب متعالی“   </vt:lpstr>
      <vt:lpstr>تاریخچه</vt:lpstr>
      <vt:lpstr>تاریخچه</vt:lpstr>
      <vt:lpstr>ابعاد مختلف سلامت</vt:lpstr>
      <vt:lpstr>PowerPoint Presentation</vt:lpstr>
      <vt:lpstr>معنویت و سلامت معنوی</vt:lpstr>
      <vt:lpstr>معنویت و سلامت معنوی(ادامه)</vt:lpstr>
      <vt:lpstr>سلامت معنوی در گذر زمان</vt:lpstr>
      <vt:lpstr>مصادیق توجه دین مبین اسلام به سلامت معنوی</vt:lpstr>
      <vt:lpstr>مصادیق توجه دین مبین اسلام به سلامت معنوی(ادامه)</vt:lpstr>
      <vt:lpstr>PowerPoint Presentation</vt:lpstr>
      <vt:lpstr>مولفه های مفهومی پارادایم  طب متعالی(ادامه)</vt:lpstr>
      <vt:lpstr>PowerPoint Presentation</vt:lpstr>
      <vt:lpstr>مولفه های مفهومی پارادایم  طب متعالی</vt:lpstr>
      <vt:lpstr>مولفه های مفهومی پارادایم  طب متعالی(ادامه)</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نگار درویش</dc:creator>
  <cp:lastModifiedBy>Apadana</cp:lastModifiedBy>
  <cp:revision>80</cp:revision>
  <cp:lastPrinted>2021-07-24T05:28:20Z</cp:lastPrinted>
  <dcterms:created xsi:type="dcterms:W3CDTF">2021-07-05T05:22:43Z</dcterms:created>
  <dcterms:modified xsi:type="dcterms:W3CDTF">2021-09-07T06:56:29Z</dcterms:modified>
</cp:coreProperties>
</file>