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embedTrueTypeFonts="1" saveSubsetFonts="1">
  <p:sldMasterIdLst>
    <p:sldMasterId id="2147483744" r:id="rId1"/>
  </p:sldMasterIdLst>
  <p:notesMasterIdLst>
    <p:notesMasterId r:id="rId17"/>
  </p:notesMasterIdLst>
  <p:handoutMasterIdLst>
    <p:handoutMasterId r:id="rId18"/>
  </p:handoutMasterIdLst>
  <p:sldIdLst>
    <p:sldId id="272" r:id="rId2"/>
    <p:sldId id="273" r:id="rId3"/>
    <p:sldId id="256" r:id="rId4"/>
    <p:sldId id="259" r:id="rId5"/>
    <p:sldId id="267" r:id="rId6"/>
    <p:sldId id="268" r:id="rId7"/>
    <p:sldId id="266" r:id="rId8"/>
    <p:sldId id="270" r:id="rId9"/>
    <p:sldId id="271" r:id="rId10"/>
    <p:sldId id="260" r:id="rId11"/>
    <p:sldId id="265" r:id="rId12"/>
    <p:sldId id="257" r:id="rId13"/>
    <p:sldId id="262" r:id="rId14"/>
    <p:sldId id="263" r:id="rId15"/>
    <p:sldId id="264" r:id="rId16"/>
  </p:sldIdLst>
  <p:sldSz cx="9144000" cy="6858000" type="screen4x3"/>
  <p:notesSz cx="6858000" cy="9144000"/>
  <p:embeddedFontLst>
    <p:embeddedFont>
      <p:font typeface="Tahoma" pitchFamily="34" charset="0"/>
      <p:regular r:id="rId19"/>
      <p:bold r:id="rId20"/>
    </p:embeddedFont>
    <p:embeddedFont>
      <p:font typeface="Verdana" pitchFamily="34" charset="0"/>
      <p:regular r:id="rId21"/>
      <p:bold r:id="rId22"/>
      <p:italic r:id="rId23"/>
      <p:boldItalic r:id="rId24"/>
    </p:embeddedFont>
    <p:embeddedFont>
      <p:font typeface="B Badr" pitchFamily="2" charset="-78"/>
      <p:regular r:id="rId25"/>
      <p:bold r:id="rId26"/>
    </p:embeddedFont>
    <p:embeddedFont>
      <p:font typeface="Roumouz"/>
      <p:regular r:id="rId27"/>
    </p:embeddedFont>
    <p:embeddedFont>
      <p:font typeface="B Nazanin" pitchFamily="2" charset="-78"/>
      <p:regular r:id="rId28"/>
      <p:bold r:id="rId29"/>
    </p:embeddedFont>
    <p:embeddedFont>
      <p:font typeface="Calibri" pitchFamily="34" charset="0"/>
      <p:regular r:id="rId30"/>
      <p:bold r:id="rId31"/>
      <p:italic r:id="rId32"/>
      <p:boldItalic r:id="rId33"/>
    </p:embeddedFont>
    <p:embeddedFont>
      <p:font typeface="B Titr" pitchFamily="2" charset="-78"/>
      <p:bold r:id="rId34"/>
    </p:embeddedFont>
    <p:embeddedFont>
      <p:font typeface="Wingdings 2" pitchFamily="18" charset="2"/>
      <p:regular r:id="rId35"/>
    </p:embeddedFont>
  </p:embeddedFontLst>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49" d="100"/>
          <a:sy n="49" d="100"/>
        </p:scale>
        <p:origin x="-912"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openxmlformats.org/officeDocument/2006/relationships/font" Target="fonts/font8.fntdata"/><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3.fntdata"/><Relationship Id="rId34" Type="http://schemas.openxmlformats.org/officeDocument/2006/relationships/font" Target="fonts/font1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7.fntdata"/><Relationship Id="rId33" Type="http://schemas.openxmlformats.org/officeDocument/2006/relationships/font" Target="fonts/font15.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font" Target="fonts/font1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32" Type="http://schemas.openxmlformats.org/officeDocument/2006/relationships/font" Target="fonts/font14.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font" Target="fonts/font10.fntdata"/><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31" Type="http://schemas.openxmlformats.org/officeDocument/2006/relationships/font" Target="fonts/font1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font" Target="fonts/font9.fntdata"/><Relationship Id="rId30" Type="http://schemas.openxmlformats.org/officeDocument/2006/relationships/font" Target="fonts/font12.fntdata"/><Relationship Id="rId35" Type="http://schemas.openxmlformats.org/officeDocument/2006/relationships/font" Target="fonts/font17.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71800" cy="457200"/>
          </a:xfrm>
          <a:prstGeom prst="rect">
            <a:avLst/>
          </a:prstGeom>
        </p:spPr>
        <p:txBody>
          <a:bodyPr vert="horz" lIns="91440" tIns="45720" rIns="91440" bIns="45720" rtlCol="1"/>
          <a:lstStyle>
            <a:lvl1pPr algn="l">
              <a:defRPr sz="1200"/>
            </a:lvl1pPr>
          </a:lstStyle>
          <a:p>
            <a:fld id="{4C80544B-3D54-40C7-8ED8-CB6EF44C2F64}" type="datetimeFigureOut">
              <a:rPr lang="fa-IR" smtClean="0"/>
              <a:t>1439/05/20</a:t>
            </a:fld>
            <a:endParaRPr lang="fa-IR"/>
          </a:p>
        </p:txBody>
      </p:sp>
      <p:sp>
        <p:nvSpPr>
          <p:cNvPr id="4" name="Footer Placeholder 3"/>
          <p:cNvSpPr>
            <a:spLocks noGrp="1"/>
          </p:cNvSpPr>
          <p:nvPr>
            <p:ph type="ftr" sz="quarter" idx="2"/>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8685213"/>
            <a:ext cx="2971800" cy="457200"/>
          </a:xfrm>
          <a:prstGeom prst="rect">
            <a:avLst/>
          </a:prstGeom>
        </p:spPr>
        <p:txBody>
          <a:bodyPr vert="horz" lIns="91440" tIns="45720" rIns="91440" bIns="45720" rtlCol="1" anchor="b"/>
          <a:lstStyle>
            <a:lvl1pPr algn="l">
              <a:defRPr sz="1200"/>
            </a:lvl1pPr>
          </a:lstStyle>
          <a:p>
            <a:fld id="{89074B13-3386-44B8-A0DB-09176FC4D2FD}" type="slidenum">
              <a:rPr lang="fa-IR" smtClean="0"/>
              <a:t>‹#›</a:t>
            </a:fld>
            <a:endParaRPr lang="fa-IR"/>
          </a:p>
        </p:txBody>
      </p:sp>
    </p:spTree>
    <p:extLst>
      <p:ext uri="{BB962C8B-B14F-4D97-AF65-F5344CB8AC3E}">
        <p14:creationId xmlns:p14="http://schemas.microsoft.com/office/powerpoint/2010/main" val="31898353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858953F-327E-42C3-8B88-C6151FE34C64}" type="datetimeFigureOut">
              <a:rPr lang="fa-IR" smtClean="0"/>
              <a:t>1439/05/20</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0DE1BA6-1913-4A13-BFF7-B62813F2064E}" type="slidenum">
              <a:rPr lang="fa-IR" smtClean="0"/>
              <a:t>‹#›</a:t>
            </a:fld>
            <a:endParaRPr lang="fa-IR"/>
          </a:p>
        </p:txBody>
      </p:sp>
    </p:spTree>
    <p:extLst>
      <p:ext uri="{BB962C8B-B14F-4D97-AF65-F5344CB8AC3E}">
        <p14:creationId xmlns:p14="http://schemas.microsoft.com/office/powerpoint/2010/main" val="180487042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90DE1BA6-1913-4A13-BFF7-B62813F2064E}" type="slidenum">
              <a:rPr lang="fa-IR" smtClean="0"/>
              <a:t>5</a:t>
            </a:fld>
            <a:endParaRPr lang="fa-IR"/>
          </a:p>
        </p:txBody>
      </p:sp>
    </p:spTree>
    <p:extLst>
      <p:ext uri="{BB962C8B-B14F-4D97-AF65-F5344CB8AC3E}">
        <p14:creationId xmlns:p14="http://schemas.microsoft.com/office/powerpoint/2010/main" val="2884256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25EADE8E-343C-4C3B-98E4-2AB001F56E4F}" type="datetime8">
              <a:rPr lang="fa-IR" smtClean="0"/>
              <a:t>18/فوريه/5</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11" name="Slide Number Placeholder 10"/>
          <p:cNvSpPr>
            <a:spLocks noGrp="1"/>
          </p:cNvSpPr>
          <p:nvPr>
            <p:ph type="sldNum" sz="quarter" idx="12"/>
          </p:nvPr>
        </p:nvSpPr>
        <p:spPr/>
        <p:txBody>
          <a:bodyPr/>
          <a:lstStyle>
            <a:extLst/>
          </a:lstStyle>
          <a:p>
            <a:fld id="{A2CDB52B-B8DC-4F2A-A54B-CE6F80B01E47}" type="slidenum">
              <a:rPr lang="fa-IR" smtClean="0"/>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32DB394-5EA9-43DB-9755-952CF3CD4842}" type="datetime8">
              <a:rPr lang="fa-IR" smtClean="0"/>
              <a:t>18/فوريه/5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2CDB52B-B8DC-4F2A-A54B-CE6F80B01E47}"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20D224-91B0-49A7-900B-CE6F530E3E27}" type="datetime8">
              <a:rPr lang="fa-IR" smtClean="0"/>
              <a:t>18/فوريه/5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2CDB52B-B8DC-4F2A-A54B-CE6F80B01E47}"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1690069-D739-4174-8BC6-8D412CB17C2F}" type="datetime8">
              <a:rPr lang="fa-IR" smtClean="0"/>
              <a:t>18/فوريه/5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2CDB52B-B8DC-4F2A-A54B-CE6F80B01E47}"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6BD1A34-DA75-4A1E-948C-49193D101FC1}" type="datetime8">
              <a:rPr lang="fa-IR" smtClean="0"/>
              <a:t>18/فوريه/5</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A2CDB52B-B8DC-4F2A-A54B-CE6F80B01E47}"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742A02-300C-4E0D-AA0F-C78F744FD8DA}" type="datetime8">
              <a:rPr lang="fa-IR" smtClean="0"/>
              <a:t>18/فوريه/5</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A2CDB52B-B8DC-4F2A-A54B-CE6F80B01E47}"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0CD9B37-E811-42FE-A8E6-0F5409F548E0}" type="datetime8">
              <a:rPr lang="fa-IR" smtClean="0"/>
              <a:t>18/فوريه/5</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A2CDB52B-B8DC-4F2A-A54B-CE6F80B01E47}"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041D9E6-FA13-40FC-922F-2E921432D15E}" type="datetime8">
              <a:rPr lang="fa-IR" smtClean="0"/>
              <a:t>18/فوريه/5</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A2CDB52B-B8DC-4F2A-A54B-CE6F80B01E47}"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BBFB8B3B-E8D3-4EC0-A15C-BC5EC784AD4B}" type="datetime8">
              <a:rPr lang="fa-IR" smtClean="0"/>
              <a:t>18/فوريه/5</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A2CDB52B-B8DC-4F2A-A54B-CE6F80B01E47}"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E9160B8-6A24-4445-BC6C-D27ADBCB25D6}" type="datetime8">
              <a:rPr lang="fa-IR" smtClean="0"/>
              <a:t>18/فوريه/5</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A2CDB52B-B8DC-4F2A-A54B-CE6F80B01E47}"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30B59CE-5D60-432A-AA78-98D3FD43669C}" type="datetime8">
              <a:rPr lang="fa-IR" smtClean="0"/>
              <a:t>18/فوريه/5</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A2CDB52B-B8DC-4F2A-A54B-CE6F80B01E47}" type="slidenum">
              <a:rPr lang="fa-IR" smtClean="0"/>
              <a:t>‹#›</a:t>
            </a:fld>
            <a:endParaRPr lang="fa-I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9FE333E-07ED-40BE-8885-B7A81824A89B}" type="datetime8">
              <a:rPr lang="fa-IR" smtClean="0"/>
              <a:t>18/فوريه/5</a:t>
            </a:fld>
            <a:endParaRPr lang="fa-I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fa-I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2CDB52B-B8DC-4F2A-A54B-CE6F80B01E47}"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5576" y="1196752"/>
            <a:ext cx="7704856" cy="4062651"/>
          </a:xfrm>
          <a:prstGeom prst="rect">
            <a:avLst/>
          </a:prstGeom>
          <a:noFill/>
        </p:spPr>
        <p:txBody>
          <a:bodyPr wrap="square" rtlCol="1">
            <a:spAutoFit/>
          </a:bodyPr>
          <a:lstStyle/>
          <a:p>
            <a:pPr algn="ctr">
              <a:lnSpc>
                <a:spcPct val="150000"/>
              </a:lnSpc>
            </a:pPr>
            <a:r>
              <a:rPr lang="fa-IR" sz="4400" b="1" cap="all" dirty="0" smtClean="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cs typeface="B Titr" pitchFamily="2" charset="-78"/>
              </a:rPr>
              <a:t>مشابهت‌هاي متني و محتوايي رساله ذهبيه منسوب به امام رضا </a:t>
            </a:r>
            <a:r>
              <a:rPr lang="fa-IR" sz="4400" b="1" cap="all" dirty="0" smtClean="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cs typeface="B Titr" pitchFamily="2" charset="-78"/>
                <a:sym typeface="Roumouz"/>
              </a:rPr>
              <a:t></a:t>
            </a:r>
            <a:endParaRPr lang="fa-IR" sz="4400" b="1" cap="all" dirty="0" smtClean="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cs typeface="B Titr" pitchFamily="2" charset="-78"/>
            </a:endParaRPr>
          </a:p>
          <a:p>
            <a:pPr algn="ctr">
              <a:lnSpc>
                <a:spcPct val="150000"/>
              </a:lnSpc>
            </a:pPr>
            <a:r>
              <a:rPr lang="fa-IR" sz="4400" b="1" cap="all" dirty="0" smtClean="0">
                <a:ln w="9000" cmpd="sng">
                  <a:solidFill>
                    <a:schemeClr val="accent4">
                      <a:shade val="50000"/>
                      <a:satMod val="120000"/>
                    </a:schemeClr>
                  </a:solidFill>
                  <a:prstDash val="solid"/>
                </a:ln>
                <a:solidFill>
                  <a:srgbClr val="00B0F0"/>
                </a:solidFill>
                <a:effectLst>
                  <a:reflection blurRad="12700" stA="28000" endPos="45000" dist="1000" dir="5400000" sy="-100000" algn="bl" rotWithShape="0"/>
                </a:effectLst>
                <a:cs typeface="B Titr" pitchFamily="2" charset="-78"/>
              </a:rPr>
              <a:t>با سخنان </a:t>
            </a:r>
          </a:p>
          <a:p>
            <a:pPr algn="ctr">
              <a:lnSpc>
                <a:spcPct val="150000"/>
              </a:lnSpc>
            </a:pPr>
            <a:r>
              <a:rPr lang="fa-IR"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Titr" pitchFamily="2" charset="-78"/>
              </a:rPr>
              <a:t>بقراط، جالينوس، بختيشوع و ابن ماسويه</a:t>
            </a:r>
            <a:endParaRPr lang="fa-IR"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Titr" pitchFamily="2" charset="-78"/>
            </a:endParaRPr>
          </a:p>
        </p:txBody>
      </p:sp>
      <p:sp>
        <p:nvSpPr>
          <p:cNvPr id="2" name="Slide Number Placeholder 1"/>
          <p:cNvSpPr>
            <a:spLocks noGrp="1"/>
          </p:cNvSpPr>
          <p:nvPr>
            <p:ph type="sldNum" sz="quarter" idx="12"/>
          </p:nvPr>
        </p:nvSpPr>
        <p:spPr>
          <a:xfrm>
            <a:off x="442392" y="6021288"/>
            <a:ext cx="457200" cy="365125"/>
          </a:xfrm>
        </p:spPr>
        <p:txBody>
          <a:bodyPr/>
          <a:lstStyle/>
          <a:p>
            <a:pPr algn="ctr"/>
            <a:fld id="{A2CDB52B-B8DC-4F2A-A54B-CE6F80B01E47}" type="slidenum">
              <a:rPr lang="fa-IR" sz="1600" smtClean="0">
                <a:solidFill>
                  <a:schemeClr val="tx1"/>
                </a:solidFill>
                <a:cs typeface="B Titr" pitchFamily="2" charset="-78"/>
              </a:rPr>
              <a:pPr algn="ctr"/>
              <a:t>1</a:t>
            </a:fld>
            <a:endParaRPr lang="fa-IR" sz="1600" dirty="0">
              <a:solidFill>
                <a:schemeClr val="tx1"/>
              </a:solidFill>
              <a:cs typeface="B Titr" pitchFamily="2" charset="-78"/>
            </a:endParaRPr>
          </a:p>
        </p:txBody>
      </p:sp>
    </p:spTree>
    <p:extLst>
      <p:ext uri="{BB962C8B-B14F-4D97-AF65-F5344CB8AC3E}">
        <p14:creationId xmlns:p14="http://schemas.microsoft.com/office/powerpoint/2010/main" val="60224310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9572" y="1133871"/>
            <a:ext cx="8136904" cy="5109091"/>
          </a:xfrm>
          <a:prstGeom prst="rect">
            <a:avLst/>
          </a:prstGeom>
          <a:noFill/>
        </p:spPr>
        <p:txBody>
          <a:bodyPr wrap="square" rtlCol="1">
            <a:spAutoFit/>
          </a:bodyPr>
          <a:lstStyle/>
          <a:p>
            <a:pPr algn="justLow"/>
            <a:r>
              <a:rPr lang="fa-IR" sz="2800" b="1" dirty="0" smtClean="0">
                <a:solidFill>
                  <a:srgbClr val="00B050"/>
                </a:solidFill>
                <a:cs typeface="B Nazanin" pitchFamily="2" charset="-78"/>
              </a:rPr>
              <a:t>رساله ذهبیه</a:t>
            </a:r>
            <a:r>
              <a:rPr lang="ar-SA" sz="2800" b="1" dirty="0" smtClean="0">
                <a:solidFill>
                  <a:srgbClr val="00B050"/>
                </a:solidFill>
                <a:cs typeface="B Nazanin" pitchFamily="2" charset="-78"/>
              </a:rPr>
              <a:t> : </a:t>
            </a:r>
            <a:r>
              <a:rPr lang="fa-IR" sz="2800" dirty="0" smtClean="0">
                <a:cs typeface="B Nazanin" pitchFamily="2" charset="-78"/>
              </a:rPr>
              <a:t>و اعلم یا أمیرالمؤمنین أن قوّة النفوس تابعة لأمزجة الأبدان، و أنّ الأمزجة تابعة للهواء، و تتغیّر بحسب تغیّر الهواء فی الأمکنة. فإذا برد الهواء مرّة و سخن أخری تغیّرت بسببه أمزجة الأبدان، و أثر ذلک التغیّر فی الصور، فإذا کان الهواء معتدلاً إعتدلت أمزجة الأبدان، و صلحت تصرّفات الأمزجة فی الحرکات الطبیعیّة کالهضم و الجماع و النوم و الحرکة و سائر الحرکات. </a:t>
            </a:r>
          </a:p>
          <a:p>
            <a:pPr algn="l"/>
            <a:r>
              <a:rPr lang="fa-IR" dirty="0" smtClean="0">
                <a:cs typeface="B Nazanin" pitchFamily="2" charset="-78"/>
              </a:rPr>
              <a:t>مجلسي، بحارالانوار، ج59، ص316.</a:t>
            </a:r>
            <a:endParaRPr lang="en-US" dirty="0" smtClean="0">
              <a:cs typeface="B Nazanin" pitchFamily="2" charset="-78"/>
            </a:endParaRPr>
          </a:p>
          <a:p>
            <a:pPr algn="justLow"/>
            <a:r>
              <a:rPr lang="fa-I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قال الحکیم ابقراط: </a:t>
            </a:r>
            <a:r>
              <a:rPr lang="fa-IR" sz="2800" dirty="0" smtClean="0">
                <a:cs typeface="B Nazanin" pitchFamily="2" charset="-78"/>
              </a:rPr>
              <a:t>إن قوی الأنفس تابعة لمزاجات الأبدان، و مزاجات الأبدان تابعة لتصرّف الهواء؛ لأن الهواء إذا برد مرة و سخن مرة خرج الزرع مرّة نضیجاً و مرّة غیر نضیج و مرّة قلیلاً و مرّة کثیراً، و مرّة حارّاً و مرّة بارداً فتغیر لذلک صورهم و مزاجاتهم، و إذا استوی و اعتدل الهواء خرج الزرع معتدلاً فاعتدل بذلک الصور و المزاجات.      </a:t>
            </a:r>
            <a:r>
              <a:rPr lang="fa-IR" dirty="0" smtClean="0">
                <a:cs typeface="B Nazanin" pitchFamily="2" charset="-78"/>
              </a:rPr>
              <a:t>طبري، علي بن ربن، فردوس الحكمه، ص355.</a:t>
            </a:r>
            <a:endParaRPr lang="en-US" dirty="0">
              <a:cs typeface="B Nazanin" pitchFamily="2" charset="-78"/>
            </a:endParaRPr>
          </a:p>
        </p:txBody>
      </p:sp>
      <p:sp>
        <p:nvSpPr>
          <p:cNvPr id="5" name="Rounded Rectangle 4"/>
          <p:cNvSpPr/>
          <p:nvPr/>
        </p:nvSpPr>
        <p:spPr>
          <a:xfrm>
            <a:off x="4547846" y="260648"/>
            <a:ext cx="4391694" cy="792088"/>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fa-IR" sz="2800" dirty="0" smtClean="0">
                <a:cs typeface="B Titr" pitchFamily="2" charset="-78"/>
              </a:rPr>
              <a:t>تاثير آب و هوا بر مزاج آدمي</a:t>
            </a:r>
            <a:endParaRPr lang="fa-IR" sz="2800" dirty="0">
              <a:cs typeface="B Titr" pitchFamily="2" charset="-78"/>
            </a:endParaRPr>
          </a:p>
        </p:txBody>
      </p:sp>
      <p:sp>
        <p:nvSpPr>
          <p:cNvPr id="2" name="Slide Number Placeholder 1"/>
          <p:cNvSpPr>
            <a:spLocks noGrp="1"/>
          </p:cNvSpPr>
          <p:nvPr>
            <p:ph type="sldNum" sz="quarter" idx="12"/>
          </p:nvPr>
        </p:nvSpPr>
        <p:spPr>
          <a:xfrm>
            <a:off x="395536" y="6160219"/>
            <a:ext cx="457200" cy="365125"/>
          </a:xfrm>
        </p:spPr>
        <p:txBody>
          <a:bodyPr/>
          <a:lstStyle/>
          <a:p>
            <a:pPr algn="ctr"/>
            <a:fld id="{A2CDB52B-B8DC-4F2A-A54B-CE6F80B01E47}" type="slidenum">
              <a:rPr lang="fa-IR" sz="1600" smtClean="0">
                <a:solidFill>
                  <a:schemeClr val="tx1"/>
                </a:solidFill>
                <a:cs typeface="B Titr" pitchFamily="2" charset="-78"/>
              </a:rPr>
              <a:pPr algn="ctr"/>
              <a:t>10</a:t>
            </a:fld>
            <a:endParaRPr lang="fa-IR" sz="1600" dirty="0">
              <a:solidFill>
                <a:schemeClr val="tx1"/>
              </a:solidFill>
              <a:cs typeface="B Titr" pitchFamily="2" charset="-78"/>
            </a:endParaRPr>
          </a:p>
        </p:txBody>
      </p:sp>
    </p:spTree>
    <p:extLst>
      <p:ext uri="{BB962C8B-B14F-4D97-AF65-F5344CB8AC3E}">
        <p14:creationId xmlns:p14="http://schemas.microsoft.com/office/powerpoint/2010/main" val="1274345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506264"/>
            <a:ext cx="8352928" cy="4401205"/>
          </a:xfrm>
          <a:prstGeom prst="rect">
            <a:avLst/>
          </a:prstGeom>
          <a:noFill/>
        </p:spPr>
        <p:txBody>
          <a:bodyPr wrap="square" rtlCol="1">
            <a:spAutoFit/>
          </a:bodyPr>
          <a:lstStyle/>
          <a:p>
            <a:pPr algn="justLow"/>
            <a:r>
              <a:rPr lang="ar-SA" sz="2800" b="1" dirty="0">
                <a:solidFill>
                  <a:srgbClr val="00B050"/>
                </a:solidFill>
                <a:cs typeface="B Nazanin" pitchFamily="2" charset="-78"/>
              </a:rPr>
              <a:t>رساله ذهبيه: </a:t>
            </a:r>
            <a:r>
              <a:rPr lang="ar-SA" sz="2800" dirty="0">
                <a:cs typeface="B Nazanin" pitchFamily="2" charset="-78"/>
              </a:rPr>
              <a:t>فمن أراد حفظ الأسنان، فليأخذ قرن الأيّل محرقاً و كزمازجَ و سُعداً و ورداً و سنبل الطيب و حبّ الأثل أجزاء سواء و ملحاً أندرانياً ربع جزء فيدقّ الجميع ناعماً و يستنّ به... </a:t>
            </a:r>
            <a:r>
              <a:rPr lang="ar-SA" sz="2800" dirty="0" smtClean="0">
                <a:cs typeface="B Nazanin" pitchFamily="2" charset="-78"/>
              </a:rPr>
              <a:t>.</a:t>
            </a:r>
            <a:endParaRPr lang="fa-IR" sz="2800" dirty="0" smtClean="0">
              <a:cs typeface="B Nazanin" pitchFamily="2" charset="-78"/>
            </a:endParaRPr>
          </a:p>
          <a:p>
            <a:pPr algn="l"/>
            <a:r>
              <a:rPr lang="fa-IR" sz="2000" dirty="0">
                <a:cs typeface="B Nazanin" pitchFamily="2" charset="-78"/>
              </a:rPr>
              <a:t>مجلسي، </a:t>
            </a:r>
            <a:r>
              <a:rPr lang="fa-IR" sz="2000" dirty="0" smtClean="0">
                <a:cs typeface="B Nazanin" pitchFamily="2" charset="-78"/>
              </a:rPr>
              <a:t>بحارالانوار، ج59</a:t>
            </a:r>
            <a:r>
              <a:rPr lang="fa-IR" sz="2000" dirty="0">
                <a:cs typeface="B Nazanin" pitchFamily="2" charset="-78"/>
              </a:rPr>
              <a:t>، ص317.</a:t>
            </a:r>
            <a:endParaRPr lang="en-US" sz="2000" dirty="0">
              <a:cs typeface="B Nazanin" pitchFamily="2" charset="-78"/>
            </a:endParaRPr>
          </a:p>
          <a:p>
            <a:pPr algn="justLow"/>
            <a:endParaRPr lang="en-US" sz="2800" dirty="0">
              <a:cs typeface="B Nazanin" pitchFamily="2" charset="-78"/>
            </a:endParaRPr>
          </a:p>
          <a:p>
            <a:pPr algn="justLow"/>
            <a:r>
              <a:rPr lang="ar-SA"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قال جالينوس: </a:t>
            </a:r>
            <a:r>
              <a:rPr lang="ar-SA" sz="2800" dirty="0">
                <a:cs typeface="B Nazanin" pitchFamily="2" charset="-78"/>
              </a:rPr>
              <a:t>[في حفظ الأسنان] ... و يحفظ السواك و السنون و لا يؤكل الحارّ بعقب البارد و لا البارد بعقب الحارّ. صفة سنون يحفظ علي الأسنان صحّتها: قرن أيّل محرق، و كزمازك، و ورد، و سنبل الطيب أجزاء سواء، ملح أندراني ربع جزء و يستنّ به</a:t>
            </a:r>
            <a:r>
              <a:rPr lang="ar-SA" sz="2800" dirty="0" smtClean="0">
                <a:cs typeface="B Nazanin" pitchFamily="2" charset="-78"/>
              </a:rPr>
              <a:t>.</a:t>
            </a:r>
            <a:endParaRPr lang="fa-IR" sz="2800" dirty="0" smtClean="0">
              <a:cs typeface="B Nazanin" pitchFamily="2" charset="-78"/>
            </a:endParaRPr>
          </a:p>
          <a:p>
            <a:pPr algn="justLow"/>
            <a:endParaRPr lang="en-US" sz="1100" dirty="0">
              <a:cs typeface="B Nazanin" pitchFamily="2" charset="-78"/>
            </a:endParaRPr>
          </a:p>
          <a:p>
            <a:pPr algn="l"/>
            <a:r>
              <a:rPr lang="fa-IR" dirty="0" smtClean="0">
                <a:cs typeface="B Nazanin" pitchFamily="2" charset="-78"/>
              </a:rPr>
              <a:t>ابو </a:t>
            </a:r>
            <a:r>
              <a:rPr lang="fa-IR" dirty="0">
                <a:cs typeface="B Nazanin" pitchFamily="2" charset="-78"/>
              </a:rPr>
              <a:t>منصور حسن بن نوح قمري، غني و مُني، كتابخانه مجلس شوراي اسلامي، تهران، مجموعه شمارة 4850، برگ53</a:t>
            </a:r>
            <a:r>
              <a:rPr lang="fa-IR" sz="2000" dirty="0">
                <a:cs typeface="B Nazanin" pitchFamily="2" charset="-78"/>
              </a:rPr>
              <a:t>.</a:t>
            </a:r>
            <a:endParaRPr lang="en-US" sz="2000" dirty="0">
              <a:cs typeface="B Nazanin" pitchFamily="2" charset="-78"/>
            </a:endParaRPr>
          </a:p>
        </p:txBody>
      </p:sp>
      <p:sp>
        <p:nvSpPr>
          <p:cNvPr id="5" name="Rounded Rectangle 4"/>
          <p:cNvSpPr/>
          <p:nvPr/>
        </p:nvSpPr>
        <p:spPr>
          <a:xfrm>
            <a:off x="4547846" y="260648"/>
            <a:ext cx="4391694" cy="792088"/>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fa-IR" sz="2800" dirty="0" smtClean="0">
                <a:cs typeface="B Titr" pitchFamily="2" charset="-78"/>
              </a:rPr>
              <a:t>مسواك زدن</a:t>
            </a:r>
            <a:endParaRPr lang="fa-IR" sz="2800" dirty="0">
              <a:cs typeface="B Titr" pitchFamily="2" charset="-78"/>
            </a:endParaRPr>
          </a:p>
        </p:txBody>
      </p:sp>
      <p:sp>
        <p:nvSpPr>
          <p:cNvPr id="2" name="Slide Number Placeholder 1"/>
          <p:cNvSpPr>
            <a:spLocks noGrp="1"/>
          </p:cNvSpPr>
          <p:nvPr>
            <p:ph type="sldNum" sz="quarter" idx="12"/>
          </p:nvPr>
        </p:nvSpPr>
        <p:spPr>
          <a:xfrm>
            <a:off x="395536" y="6093296"/>
            <a:ext cx="457200" cy="365125"/>
          </a:xfrm>
        </p:spPr>
        <p:txBody>
          <a:bodyPr/>
          <a:lstStyle/>
          <a:p>
            <a:pPr algn="ctr"/>
            <a:fld id="{A2CDB52B-B8DC-4F2A-A54B-CE6F80B01E47}" type="slidenum">
              <a:rPr lang="fa-IR" sz="1600" smtClean="0">
                <a:solidFill>
                  <a:schemeClr val="tx1"/>
                </a:solidFill>
                <a:cs typeface="B Titr" pitchFamily="2" charset="-78"/>
              </a:rPr>
              <a:pPr algn="ctr"/>
              <a:t>11</a:t>
            </a:fld>
            <a:endParaRPr lang="fa-IR" sz="1600" dirty="0">
              <a:solidFill>
                <a:schemeClr val="tx1"/>
              </a:solidFill>
              <a:cs typeface="B Titr" pitchFamily="2" charset="-78"/>
            </a:endParaRPr>
          </a:p>
        </p:txBody>
      </p:sp>
    </p:spTree>
    <p:extLst>
      <p:ext uri="{BB962C8B-B14F-4D97-AF65-F5344CB8AC3E}">
        <p14:creationId xmlns:p14="http://schemas.microsoft.com/office/powerpoint/2010/main" val="4273514219"/>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611862"/>
            <a:ext cx="8424936" cy="6494085"/>
          </a:xfrm>
          <a:prstGeom prst="rect">
            <a:avLst/>
          </a:prstGeom>
          <a:noFill/>
        </p:spPr>
        <p:txBody>
          <a:bodyPr wrap="square" rtlCol="1">
            <a:spAutoFit/>
          </a:bodyPr>
          <a:lstStyle/>
          <a:p>
            <a:pPr algn="justLow"/>
            <a:endParaRPr lang="en-US" dirty="0"/>
          </a:p>
          <a:p>
            <a:pPr algn="justLow"/>
            <a:r>
              <a:rPr lang="fa-IR" sz="2800" b="1" dirty="0">
                <a:solidFill>
                  <a:srgbClr val="00B050"/>
                </a:solidFill>
                <a:cs typeface="B Nazanin" pitchFamily="2" charset="-78"/>
              </a:rPr>
              <a:t>رساله ذهبیه : </a:t>
            </a:r>
            <a:r>
              <a:rPr lang="fa-IR" sz="2800" dirty="0">
                <a:cs typeface="B Nazanin" pitchFamily="2" charset="-78"/>
              </a:rPr>
              <a:t>واحذر یا أمیرالمؤمنین أن تجمع بین البیض و السمک فی المعدة فی وقت واحدٍ؛ فإنهما متی اجتمعا فی جوف الإنسان ولّدا علیه النقرس و القولنج و البواسیر و وجع الأضراس.  </a:t>
            </a:r>
            <a:endParaRPr lang="fa-IR" sz="2800" dirty="0" smtClean="0">
              <a:cs typeface="B Nazanin" pitchFamily="2" charset="-78"/>
            </a:endParaRPr>
          </a:p>
          <a:p>
            <a:pPr algn="l"/>
            <a:r>
              <a:rPr lang="fa-IR" sz="2000" dirty="0" smtClean="0">
                <a:cs typeface="B Nazanin" pitchFamily="2" charset="-78"/>
              </a:rPr>
              <a:t>مجلسي، بحارالانوار، ج59، ص321.</a:t>
            </a:r>
            <a:endParaRPr lang="fa-IR" sz="2000" dirty="0">
              <a:cs typeface="B Nazanin" pitchFamily="2" charset="-78"/>
            </a:endParaRPr>
          </a:p>
          <a:p>
            <a:pPr algn="justLow"/>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ابن بختیشوع : </a:t>
            </a:r>
            <a:r>
              <a:rPr lang="fa-IR" sz="2800" dirty="0">
                <a:cs typeface="B Nazanin" pitchFamily="2" charset="-78"/>
              </a:rPr>
              <a:t>إحذر أن تجمع البیض و السمک؛ فإنهما یورثان القولنج و البواسیر و وجع الإضراس.  </a:t>
            </a:r>
            <a:endParaRPr lang="fa-IR" sz="2800" dirty="0" smtClean="0">
              <a:cs typeface="B Nazanin" pitchFamily="2" charset="-78"/>
            </a:endParaRPr>
          </a:p>
          <a:p>
            <a:pPr algn="l"/>
            <a:r>
              <a:rPr lang="fa-IR" sz="2000" dirty="0" smtClean="0">
                <a:cs typeface="B Nazanin" pitchFamily="2" charset="-78"/>
              </a:rPr>
              <a:t>جوزيه، ابن قيم، الطب النبوي، ص310.</a:t>
            </a:r>
            <a:endParaRPr lang="fa-IR" sz="2000" dirty="0">
              <a:cs typeface="B Nazanin" pitchFamily="2" charset="-78"/>
            </a:endParaRPr>
          </a:p>
          <a:p>
            <a:pPr algn="justLow"/>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التذکرة المأمونیة في منافع الأغذيه:  </a:t>
            </a:r>
            <a:r>
              <a:rPr lang="fa-IR" sz="2800" dirty="0">
                <a:cs typeface="B Nazanin" pitchFamily="2" charset="-78"/>
              </a:rPr>
              <a:t>إعلم أنه إذا اجتمع السّمک و البیض فی المعدة فی حال واحد ولّدا البواسیر و وجع الأضراس و حرّکا ریاحاً ضارّة جدّاً. </a:t>
            </a:r>
            <a:endParaRPr lang="fa-IR" sz="2800" dirty="0" smtClean="0">
              <a:cs typeface="B Nazanin" pitchFamily="2" charset="-78"/>
            </a:endParaRPr>
          </a:p>
          <a:p>
            <a:pPr algn="l"/>
            <a:r>
              <a:rPr lang="fa-IR" sz="2000" dirty="0">
                <a:cs typeface="B Nazanin" pitchFamily="2" charset="-78"/>
              </a:rPr>
              <a:t>جبرئيل بن بختيشوع، التذكره المأمونيه في منافع الأغذيه، كتابخانة بشيرآغا، استانبول</a:t>
            </a:r>
            <a:r>
              <a:rPr lang="fa-IR" sz="2000" dirty="0" smtClean="0">
                <a:cs typeface="B Nazanin" pitchFamily="2" charset="-78"/>
              </a:rPr>
              <a:t>، 504/2</a:t>
            </a:r>
            <a:endParaRPr lang="fa-IR" sz="2000" dirty="0">
              <a:cs typeface="B Nazanin" pitchFamily="2" charset="-78"/>
            </a:endParaRPr>
          </a:p>
          <a:p>
            <a:pPr algn="justLow"/>
            <a:r>
              <a:rPr lang="fa-IR" sz="2800" b="1" dirty="0">
                <a:solidFill>
                  <a:srgbClr val="00B050"/>
                </a:solidFill>
                <a:cs typeface="B Nazanin" pitchFamily="2" charset="-78"/>
              </a:rPr>
              <a:t>رساله ذهبیه : </a:t>
            </a:r>
            <a:r>
              <a:rPr lang="fa-IR" sz="2800" dirty="0">
                <a:cs typeface="B Nazanin" pitchFamily="2" charset="-78"/>
              </a:rPr>
              <a:t>و الإغتسال بالماء البارد بعد أکل السّمک یورث الفالج. </a:t>
            </a:r>
            <a:endParaRPr lang="fa-IR" sz="2800" dirty="0" smtClean="0">
              <a:cs typeface="B Nazanin" pitchFamily="2" charset="-78"/>
            </a:endParaRPr>
          </a:p>
          <a:p>
            <a:pPr algn="l"/>
            <a:r>
              <a:rPr lang="fa-IR" sz="2000" dirty="0" smtClean="0">
                <a:cs typeface="B Nazanin" pitchFamily="2" charset="-78"/>
              </a:rPr>
              <a:t>مجلسي، بحارالانوار، ج59، ص321 </a:t>
            </a:r>
            <a:endParaRPr lang="fa-IR" sz="2000" dirty="0">
              <a:cs typeface="B Nazanin" pitchFamily="2" charset="-78"/>
            </a:endParaRPr>
          </a:p>
          <a:p>
            <a:pPr algn="justLow"/>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ابن بختیشوع : </a:t>
            </a:r>
            <a:r>
              <a:rPr lang="fa-IR" sz="2800" dirty="0">
                <a:cs typeface="B Nazanin" pitchFamily="2" charset="-78"/>
              </a:rPr>
              <a:t>الإغتسال بالماء البارد بعد أکل السّمک الطریّ یولّد الفالج. </a:t>
            </a:r>
            <a:endParaRPr lang="fa-IR" sz="2800" dirty="0" smtClean="0">
              <a:cs typeface="B Nazanin" pitchFamily="2" charset="-78"/>
            </a:endParaRPr>
          </a:p>
          <a:p>
            <a:pPr algn="l"/>
            <a:r>
              <a:rPr lang="fa-IR" sz="2000" dirty="0" smtClean="0">
                <a:cs typeface="B Nazanin" pitchFamily="2" charset="-78"/>
              </a:rPr>
              <a:t>جوزيه، ابن قيم، الطب النبوي، ص310.</a:t>
            </a:r>
            <a:endParaRPr lang="fa-IR" sz="2000" dirty="0">
              <a:cs typeface="B Nazanin" pitchFamily="2" charset="-78"/>
            </a:endParaRPr>
          </a:p>
          <a:p>
            <a:pPr algn="justLow"/>
            <a:endParaRPr lang="fa-IR" dirty="0"/>
          </a:p>
        </p:txBody>
      </p:sp>
      <p:sp>
        <p:nvSpPr>
          <p:cNvPr id="5" name="Rounded Rectangle 4"/>
          <p:cNvSpPr/>
          <p:nvPr/>
        </p:nvSpPr>
        <p:spPr>
          <a:xfrm>
            <a:off x="4547846" y="77546"/>
            <a:ext cx="4391694" cy="792088"/>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fa-IR" sz="2800" dirty="0" smtClean="0">
                <a:cs typeface="B Titr" pitchFamily="2" charset="-78"/>
              </a:rPr>
              <a:t>هشدارهاي طبي (المحاذير)</a:t>
            </a:r>
            <a:endParaRPr lang="fa-IR" sz="2800" dirty="0">
              <a:cs typeface="B Titr" pitchFamily="2" charset="-78"/>
            </a:endParaRPr>
          </a:p>
        </p:txBody>
      </p:sp>
      <p:sp>
        <p:nvSpPr>
          <p:cNvPr id="2" name="Slide Number Placeholder 1"/>
          <p:cNvSpPr>
            <a:spLocks noGrp="1"/>
          </p:cNvSpPr>
          <p:nvPr>
            <p:ph type="sldNum" sz="quarter" idx="12"/>
          </p:nvPr>
        </p:nvSpPr>
        <p:spPr>
          <a:xfrm>
            <a:off x="107504" y="6093296"/>
            <a:ext cx="457200" cy="365125"/>
          </a:xfrm>
        </p:spPr>
        <p:txBody>
          <a:bodyPr/>
          <a:lstStyle/>
          <a:p>
            <a:fld id="{A2CDB52B-B8DC-4F2A-A54B-CE6F80B01E47}" type="slidenum">
              <a:rPr lang="fa-IR" sz="1600" smtClean="0">
                <a:solidFill>
                  <a:schemeClr val="tx1"/>
                </a:solidFill>
                <a:cs typeface="B Titr" pitchFamily="2" charset="-78"/>
              </a:rPr>
              <a:t>12</a:t>
            </a:fld>
            <a:endParaRPr lang="fa-IR" sz="1600" dirty="0">
              <a:solidFill>
                <a:schemeClr val="tx1"/>
              </a:solidFill>
              <a:cs typeface="B Titr" pitchFamily="2" charset="-78"/>
            </a:endParaRPr>
          </a:p>
        </p:txBody>
      </p:sp>
    </p:spTree>
    <p:extLst>
      <p:ext uri="{BB962C8B-B14F-4D97-AF65-F5344CB8AC3E}">
        <p14:creationId xmlns:p14="http://schemas.microsoft.com/office/powerpoint/2010/main" val="2169883216"/>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593650"/>
            <a:ext cx="8136904" cy="5816977"/>
          </a:xfrm>
          <a:prstGeom prst="rect">
            <a:avLst/>
          </a:prstGeom>
          <a:noFill/>
        </p:spPr>
        <p:txBody>
          <a:bodyPr wrap="square" rtlCol="1">
            <a:spAutoFit/>
          </a:bodyPr>
          <a:lstStyle/>
          <a:p>
            <a:pPr algn="justLow"/>
            <a:r>
              <a:rPr lang="fa-IR" sz="2800" b="1" dirty="0">
                <a:solidFill>
                  <a:srgbClr val="00B050"/>
                </a:solidFill>
                <a:cs typeface="B Nazanin" pitchFamily="2" charset="-78"/>
              </a:rPr>
              <a:t>رساله ذهبیه : </a:t>
            </a:r>
            <a:r>
              <a:rPr lang="fa-IR" sz="2800" dirty="0">
                <a:cs typeface="B Nazanin" pitchFamily="2" charset="-78"/>
              </a:rPr>
              <a:t>و الإمتلاء من البیض المسلوق یورث الربو و الإنبهار. </a:t>
            </a:r>
            <a:endParaRPr lang="fa-IR" sz="2800" dirty="0" smtClean="0">
              <a:cs typeface="B Nazanin" pitchFamily="2" charset="-78"/>
            </a:endParaRPr>
          </a:p>
          <a:p>
            <a:pPr algn="l"/>
            <a:r>
              <a:rPr lang="fa-IR" sz="2000" dirty="0">
                <a:cs typeface="B Nazanin" pitchFamily="2" charset="-78"/>
              </a:rPr>
              <a:t>مجلسي، </a:t>
            </a:r>
            <a:r>
              <a:rPr lang="fa-IR" sz="2000" dirty="0" smtClean="0">
                <a:cs typeface="B Nazanin" pitchFamily="2" charset="-78"/>
              </a:rPr>
              <a:t>بحارالانوار، </a:t>
            </a:r>
            <a:r>
              <a:rPr lang="fa-IR" sz="2000" dirty="0">
                <a:cs typeface="B Nazanin" pitchFamily="2" charset="-78"/>
              </a:rPr>
              <a:t>ج59، ص321.</a:t>
            </a:r>
            <a:endParaRPr lang="en-US" sz="2000" dirty="0">
              <a:cs typeface="B Nazanin" pitchFamily="2" charset="-78"/>
            </a:endParaRPr>
          </a:p>
          <a:p>
            <a:pPr algn="justLow"/>
            <a:r>
              <a:rPr lang="fa-I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ابن </a:t>
            </a:r>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ماسویه : </a:t>
            </a:r>
            <a:r>
              <a:rPr lang="fa-IR" sz="2800" dirty="0">
                <a:cs typeface="B Nazanin" pitchFamily="2" charset="-78"/>
              </a:rPr>
              <a:t>و من أکل بیضاً مسلوقاً بارداً و امتلأ منه فأصابه ربوٌ ، فلایلومنّ إلا نفسه.</a:t>
            </a:r>
            <a:r>
              <a:rPr lang="ar-SA" sz="2800" dirty="0">
                <a:cs typeface="B Nazanin" pitchFamily="2" charset="-78"/>
              </a:rPr>
              <a:t> </a:t>
            </a:r>
            <a:endParaRPr lang="fa-IR" sz="2800" dirty="0" smtClean="0">
              <a:cs typeface="B Nazanin" pitchFamily="2" charset="-78"/>
            </a:endParaRPr>
          </a:p>
          <a:p>
            <a:pPr algn="l"/>
            <a:r>
              <a:rPr lang="fa-IR" sz="2000" dirty="0">
                <a:cs typeface="B Nazanin" pitchFamily="2" charset="-78"/>
              </a:rPr>
              <a:t>جوزيه، ابن قيّم، ص309.</a:t>
            </a:r>
            <a:endParaRPr lang="en-US" sz="2000" dirty="0">
              <a:cs typeface="B Nazanin" pitchFamily="2" charset="-78"/>
            </a:endParaRPr>
          </a:p>
          <a:p>
            <a:pPr algn="justLow"/>
            <a:endParaRPr lang="fa-IR" sz="2800" b="1" dirty="0" smtClean="0">
              <a:solidFill>
                <a:srgbClr val="00B050"/>
              </a:solidFill>
              <a:cs typeface="B Nazanin" pitchFamily="2" charset="-78"/>
            </a:endParaRPr>
          </a:p>
          <a:p>
            <a:pPr algn="justLow"/>
            <a:r>
              <a:rPr lang="fa-IR" sz="2800" b="1" dirty="0" smtClean="0">
                <a:solidFill>
                  <a:srgbClr val="00B050"/>
                </a:solidFill>
                <a:cs typeface="B Nazanin" pitchFamily="2" charset="-78"/>
              </a:rPr>
              <a:t>رساله </a:t>
            </a:r>
            <a:r>
              <a:rPr lang="fa-IR" sz="2800" b="1" dirty="0">
                <a:solidFill>
                  <a:srgbClr val="00B050"/>
                </a:solidFill>
                <a:cs typeface="B Nazanin" pitchFamily="2" charset="-78"/>
              </a:rPr>
              <a:t>ذهبیه : </a:t>
            </a:r>
            <a:r>
              <a:rPr lang="fa-IR" sz="2800" dirty="0">
                <a:cs typeface="B Nazanin" pitchFamily="2" charset="-78"/>
              </a:rPr>
              <a:t>و أکل الأترج باللیل یقلب العین و یوجب الحَوَل. </a:t>
            </a:r>
            <a:endParaRPr lang="fa-IR" sz="2800" dirty="0" smtClean="0">
              <a:cs typeface="B Nazanin" pitchFamily="2" charset="-78"/>
            </a:endParaRPr>
          </a:p>
          <a:p>
            <a:pPr algn="l"/>
            <a:r>
              <a:rPr lang="fa-IR" sz="2000" dirty="0">
                <a:cs typeface="B Nazanin" pitchFamily="2" charset="-78"/>
              </a:rPr>
              <a:t>مجلسي، محمدباقر، ج59، ص321</a:t>
            </a:r>
            <a:r>
              <a:rPr lang="fa-IR" sz="2000" dirty="0" smtClean="0">
                <a:cs typeface="B Nazanin" pitchFamily="2" charset="-78"/>
              </a:rPr>
              <a:t>.</a:t>
            </a:r>
          </a:p>
          <a:p>
            <a:pPr algn="l"/>
            <a:endParaRPr lang="en-US" sz="2000" dirty="0">
              <a:cs typeface="B Nazanin" pitchFamily="2" charset="-78"/>
            </a:endParaRPr>
          </a:p>
          <a:p>
            <a:pPr algn="justLow"/>
            <a:r>
              <a:rPr lang="fa-I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رساله </a:t>
            </a:r>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بختیشوع للمأمون في تدبير البدن : </a:t>
            </a:r>
            <a:r>
              <a:rPr lang="fa-IR" sz="2800" dirty="0">
                <a:cs typeface="B Nazanin" pitchFamily="2" charset="-78"/>
              </a:rPr>
              <a:t>و أکل الأترج یولّد الحَوَل</a:t>
            </a:r>
            <a:r>
              <a:rPr lang="fa-IR" sz="2800" dirty="0" smtClean="0">
                <a:cs typeface="B Nazanin" pitchFamily="2" charset="-78"/>
              </a:rPr>
              <a:t>.</a:t>
            </a:r>
          </a:p>
          <a:p>
            <a:pPr algn="l"/>
            <a:r>
              <a:rPr lang="fa-IR" sz="2000" dirty="0">
                <a:cs typeface="B Nazanin" pitchFamily="2" charset="-78"/>
              </a:rPr>
              <a:t>جبرئيل بن بختيشوع، رساله بختيشوع للمأمون العباسي في تدبير البدن.   </a:t>
            </a:r>
            <a:endParaRPr lang="en-US" sz="2000" dirty="0">
              <a:cs typeface="B Nazanin" pitchFamily="2" charset="-78"/>
            </a:endParaRPr>
          </a:p>
          <a:p>
            <a:pPr algn="justLow"/>
            <a:endParaRPr lang="en-US" sz="2800" dirty="0">
              <a:cs typeface="B Nazanin" pitchFamily="2" charset="-78"/>
            </a:endParaRPr>
          </a:p>
          <a:p>
            <a:pPr algn="justLow"/>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التذکرة المأمونیة في منافع الأغذيه : </a:t>
            </a:r>
            <a:r>
              <a:rPr lang="fa-IR" sz="2800" dirty="0">
                <a:cs typeface="B Nazanin" pitchFamily="2" charset="-78"/>
              </a:rPr>
              <a:t>و أکل الأترج باللّیل یورث الحَوَل فی الأولاد.</a:t>
            </a:r>
            <a:endParaRPr lang="en-US" sz="2800" dirty="0">
              <a:cs typeface="B Nazanin" pitchFamily="2" charset="-78"/>
            </a:endParaRPr>
          </a:p>
          <a:p>
            <a:pPr algn="l"/>
            <a:r>
              <a:rPr lang="fa-IR" sz="2000" dirty="0" smtClean="0">
                <a:cs typeface="B Nazanin" pitchFamily="2" charset="-78"/>
              </a:rPr>
              <a:t>جبرئيل </a:t>
            </a:r>
            <a:r>
              <a:rPr lang="fa-IR" sz="2000" dirty="0">
                <a:cs typeface="B Nazanin" pitchFamily="2" charset="-78"/>
              </a:rPr>
              <a:t>بن بختيشوع، التذكره المأمونيه في منافع الأغذيه، كتابخانة بشيرآغا، استانبول، 2/504.</a:t>
            </a:r>
            <a:endParaRPr lang="en-US" sz="2000" dirty="0">
              <a:cs typeface="B Nazanin" pitchFamily="2" charset="-78"/>
            </a:endParaRPr>
          </a:p>
        </p:txBody>
      </p:sp>
      <p:sp>
        <p:nvSpPr>
          <p:cNvPr id="2" name="Slide Number Placeholder 1"/>
          <p:cNvSpPr>
            <a:spLocks noGrp="1"/>
          </p:cNvSpPr>
          <p:nvPr>
            <p:ph type="sldNum" sz="quarter" idx="12"/>
          </p:nvPr>
        </p:nvSpPr>
        <p:spPr>
          <a:xfrm>
            <a:off x="310952" y="6228064"/>
            <a:ext cx="457200" cy="365125"/>
          </a:xfrm>
        </p:spPr>
        <p:txBody>
          <a:bodyPr/>
          <a:lstStyle/>
          <a:p>
            <a:pPr algn="ctr"/>
            <a:fld id="{A2CDB52B-B8DC-4F2A-A54B-CE6F80B01E47}" type="slidenum">
              <a:rPr lang="fa-IR" sz="1600" smtClean="0">
                <a:solidFill>
                  <a:schemeClr val="tx1"/>
                </a:solidFill>
                <a:cs typeface="B Titr" pitchFamily="2" charset="-78"/>
              </a:rPr>
              <a:pPr algn="ctr"/>
              <a:t>13</a:t>
            </a:fld>
            <a:endParaRPr lang="fa-IR" sz="1600" dirty="0">
              <a:solidFill>
                <a:schemeClr val="tx1"/>
              </a:solidFill>
              <a:cs typeface="B Titr" pitchFamily="2" charset="-78"/>
            </a:endParaRPr>
          </a:p>
        </p:txBody>
      </p:sp>
    </p:spTree>
    <p:extLst>
      <p:ext uri="{BB962C8B-B14F-4D97-AF65-F5344CB8AC3E}">
        <p14:creationId xmlns:p14="http://schemas.microsoft.com/office/powerpoint/2010/main" val="3161225044"/>
      </p:ext>
    </p:extLst>
  </p:cSld>
  <p:clrMapOvr>
    <a:masterClrMapping/>
  </p:clrMapOvr>
  <p:transition spd="slow">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458740"/>
            <a:ext cx="8265930" cy="6201698"/>
          </a:xfrm>
          <a:prstGeom prst="rect">
            <a:avLst/>
          </a:prstGeom>
          <a:noFill/>
        </p:spPr>
        <p:txBody>
          <a:bodyPr wrap="square" rtlCol="1">
            <a:spAutoFit/>
          </a:bodyPr>
          <a:lstStyle/>
          <a:p>
            <a:pPr algn="justLow"/>
            <a:r>
              <a:rPr lang="ar-SA" sz="2800" b="1" dirty="0">
                <a:solidFill>
                  <a:srgbClr val="00B050"/>
                </a:solidFill>
                <a:cs typeface="B Nazanin" pitchFamily="2" charset="-78"/>
              </a:rPr>
              <a:t>رساله ذهبیه</a:t>
            </a:r>
            <a:r>
              <a:rPr lang="fa-IR" sz="2800" b="1" dirty="0">
                <a:solidFill>
                  <a:srgbClr val="00B050"/>
                </a:solidFill>
                <a:cs typeface="B Nazanin" pitchFamily="2" charset="-78"/>
              </a:rPr>
              <a:t> : </a:t>
            </a:r>
            <a:r>
              <a:rPr lang="fa-IR" sz="2700" dirty="0">
                <a:cs typeface="B Nazanin" pitchFamily="2" charset="-78"/>
              </a:rPr>
              <a:t>اللّبن و النبیذ الذی یشربه أهله إذا اجتمعا ولّدا النقرس و البرص. </a:t>
            </a:r>
            <a:endParaRPr lang="fa-IR" sz="2700" dirty="0" smtClean="0">
              <a:cs typeface="B Nazanin" pitchFamily="2" charset="-78"/>
            </a:endParaRPr>
          </a:p>
          <a:p>
            <a:pPr algn="l"/>
            <a:r>
              <a:rPr lang="fa-IR" sz="2000" dirty="0">
                <a:cs typeface="B Nazanin" pitchFamily="2" charset="-78"/>
              </a:rPr>
              <a:t>مجلسي، </a:t>
            </a:r>
            <a:r>
              <a:rPr lang="fa-IR" sz="2000" dirty="0" smtClean="0">
                <a:cs typeface="B Nazanin" pitchFamily="2" charset="-78"/>
              </a:rPr>
              <a:t>بحارالانوار، </a:t>
            </a:r>
            <a:r>
              <a:rPr lang="fa-IR" sz="2000" dirty="0">
                <a:cs typeface="B Nazanin" pitchFamily="2" charset="-78"/>
              </a:rPr>
              <a:t>ج59، ص321.</a:t>
            </a:r>
            <a:endParaRPr lang="en-US" sz="2000" dirty="0">
              <a:cs typeface="B Nazanin" pitchFamily="2" charset="-78"/>
            </a:endParaRPr>
          </a:p>
          <a:p>
            <a:pPr algn="justLow"/>
            <a:r>
              <a:rPr lang="ar-SA"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رساله بختیشوع للمأمون</a:t>
            </a:r>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 : </a:t>
            </a:r>
            <a:r>
              <a:rPr lang="fa-IR" sz="2700" dirty="0">
                <a:cs typeface="B Nazanin" pitchFamily="2" charset="-78"/>
              </a:rPr>
              <a:t>النبیذ و اللّبن إذا اجتمعا ولّدا النقرس و البرص. </a:t>
            </a:r>
            <a:endParaRPr lang="fa-IR" sz="2700" dirty="0" smtClean="0">
              <a:cs typeface="B Nazanin" pitchFamily="2" charset="-78"/>
            </a:endParaRPr>
          </a:p>
          <a:p>
            <a:pPr algn="l"/>
            <a:r>
              <a:rPr lang="fa-IR" sz="2000" dirty="0">
                <a:cs typeface="B Nazanin" pitchFamily="2" charset="-78"/>
              </a:rPr>
              <a:t>جبرئيل بن بختيشوع، رساله بختيشوع  للمأمون العباسي في تدبير البدن.  </a:t>
            </a:r>
            <a:endParaRPr lang="en-US" sz="2000" dirty="0">
              <a:cs typeface="B Nazanin" pitchFamily="2" charset="-78"/>
            </a:endParaRPr>
          </a:p>
          <a:p>
            <a:pPr algn="justLow"/>
            <a:r>
              <a:rPr lang="ar-SA"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ابن ماسویه</a:t>
            </a:r>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 : </a:t>
            </a:r>
            <a:r>
              <a:rPr lang="fa-IR" sz="2700" dirty="0">
                <a:cs typeface="B Nazanin" pitchFamily="2" charset="-78"/>
              </a:rPr>
              <a:t>من جمع فی معدته اللّبن و النبیذ، فأصابه برص أو نقرس، فلایلومنّ إلا نفسه</a:t>
            </a:r>
            <a:r>
              <a:rPr lang="fa-IR" sz="2700" dirty="0" smtClean="0">
                <a:cs typeface="B Nazanin" pitchFamily="2" charset="-78"/>
              </a:rPr>
              <a:t>.</a:t>
            </a:r>
          </a:p>
          <a:p>
            <a:pPr algn="l"/>
            <a:r>
              <a:rPr lang="fa-IR" sz="2000" dirty="0">
                <a:cs typeface="B Nazanin" pitchFamily="2" charset="-78"/>
              </a:rPr>
              <a:t>جوزيه، ابن قيّم، </a:t>
            </a:r>
            <a:r>
              <a:rPr lang="fa-IR" sz="2000" dirty="0" smtClean="0">
                <a:cs typeface="B Nazanin" pitchFamily="2" charset="-78"/>
              </a:rPr>
              <a:t>الطب النبوي، ص309</a:t>
            </a:r>
            <a:r>
              <a:rPr lang="fa-IR" sz="2000" dirty="0">
                <a:cs typeface="B Nazanin" pitchFamily="2" charset="-78"/>
              </a:rPr>
              <a:t>.</a:t>
            </a:r>
            <a:endParaRPr lang="en-US" sz="2000" dirty="0">
              <a:cs typeface="B Nazanin" pitchFamily="2" charset="-78"/>
            </a:endParaRPr>
          </a:p>
          <a:p>
            <a:pPr algn="justLow"/>
            <a:r>
              <a:rPr lang="fa-IR" sz="2800" b="1" dirty="0">
                <a:solidFill>
                  <a:srgbClr val="00B050"/>
                </a:solidFill>
                <a:cs typeface="B Nazanin" pitchFamily="2" charset="-78"/>
              </a:rPr>
              <a:t>رساله ذهبیه : </a:t>
            </a:r>
            <a:r>
              <a:rPr lang="fa-IR" sz="2700" dirty="0">
                <a:cs typeface="B Nazanin" pitchFamily="2" charset="-78"/>
              </a:rPr>
              <a:t>أکل الملوحة و اللّحمان المملوحة بعد الفصد و الحجامة یعرض منه البهق و الجرب. </a:t>
            </a:r>
            <a:endParaRPr lang="fa-IR" sz="2700" dirty="0" smtClean="0">
              <a:cs typeface="B Nazanin" pitchFamily="2" charset="-78"/>
            </a:endParaRPr>
          </a:p>
          <a:p>
            <a:pPr algn="l"/>
            <a:r>
              <a:rPr lang="fa-IR" sz="2000" dirty="0">
                <a:cs typeface="B Nazanin" pitchFamily="2" charset="-78"/>
              </a:rPr>
              <a:t>مجلسي، </a:t>
            </a:r>
            <a:r>
              <a:rPr lang="fa-IR" sz="2000" dirty="0" smtClean="0">
                <a:cs typeface="B Nazanin" pitchFamily="2" charset="-78"/>
              </a:rPr>
              <a:t>بحارالانوار، </a:t>
            </a:r>
            <a:r>
              <a:rPr lang="fa-IR" sz="2000" dirty="0">
                <a:cs typeface="B Nazanin" pitchFamily="2" charset="-78"/>
              </a:rPr>
              <a:t>ج59، ص321.</a:t>
            </a:r>
            <a:endParaRPr lang="en-US" sz="2000" dirty="0">
              <a:cs typeface="B Nazanin" pitchFamily="2" charset="-78"/>
            </a:endParaRPr>
          </a:p>
          <a:p>
            <a:pPr algn="justLow"/>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رساله بختیشوع للمأمون : </a:t>
            </a:r>
            <a:r>
              <a:rPr lang="fa-IR" sz="2700" dirty="0">
                <a:cs typeface="B Nazanin" pitchFamily="2" charset="-78"/>
              </a:rPr>
              <a:t>أکل الملوحة مع الحجامة و الإفتصاد ، فأنه یولّد الجرب و الحکّة</a:t>
            </a:r>
            <a:r>
              <a:rPr lang="fa-IR" sz="2700" dirty="0" smtClean="0">
                <a:cs typeface="B Nazanin" pitchFamily="2" charset="-78"/>
              </a:rPr>
              <a:t>.</a:t>
            </a:r>
          </a:p>
          <a:p>
            <a:pPr algn="l"/>
            <a:r>
              <a:rPr lang="fa-IR" sz="2000" dirty="0">
                <a:cs typeface="B Nazanin" pitchFamily="2" charset="-78"/>
              </a:rPr>
              <a:t>جبرئيل بن بختيشوع، رساله بختيشوع  للمأمون العباسي في تدبير </a:t>
            </a:r>
            <a:r>
              <a:rPr lang="fa-IR" sz="2000" dirty="0" smtClean="0">
                <a:cs typeface="B Nazanin" pitchFamily="2" charset="-78"/>
              </a:rPr>
              <a:t>البدن.</a:t>
            </a:r>
            <a:endParaRPr lang="en-US" sz="2000" dirty="0">
              <a:cs typeface="B Nazanin" pitchFamily="2" charset="-78"/>
            </a:endParaRPr>
          </a:p>
          <a:p>
            <a:pPr algn="justLow"/>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ابن ماسویه : </a:t>
            </a:r>
            <a:r>
              <a:rPr lang="fa-IR" sz="2700" dirty="0">
                <a:cs typeface="B Nazanin" pitchFamily="2" charset="-78"/>
              </a:rPr>
              <a:t>من افتصد، فأکل مالحاً فأصابه بهقٌ و جربٌ، فلایلومنّ إلا نفسه. </a:t>
            </a:r>
            <a:endParaRPr lang="en-US" sz="2700" dirty="0">
              <a:cs typeface="B Nazanin" pitchFamily="2" charset="-78"/>
            </a:endParaRPr>
          </a:p>
          <a:p>
            <a:pPr algn="l"/>
            <a:r>
              <a:rPr lang="fa-IR" sz="2000" dirty="0" smtClean="0">
                <a:cs typeface="B Nazanin" pitchFamily="2" charset="-78"/>
              </a:rPr>
              <a:t>جوزيه</a:t>
            </a:r>
            <a:r>
              <a:rPr lang="fa-IR" sz="2000" dirty="0">
                <a:cs typeface="B Nazanin" pitchFamily="2" charset="-78"/>
              </a:rPr>
              <a:t>، ابن قيّم، </a:t>
            </a:r>
            <a:r>
              <a:rPr lang="fa-IR" sz="2000" dirty="0" smtClean="0">
                <a:cs typeface="B Nazanin" pitchFamily="2" charset="-78"/>
              </a:rPr>
              <a:t>الطب النبوي، ص309</a:t>
            </a:r>
            <a:r>
              <a:rPr lang="fa-IR" sz="2000" dirty="0">
                <a:cs typeface="B Nazanin" pitchFamily="2" charset="-78"/>
              </a:rPr>
              <a:t>.</a:t>
            </a:r>
            <a:endParaRPr lang="en-US" sz="2000" dirty="0">
              <a:cs typeface="B Nazanin" pitchFamily="2" charset="-78"/>
            </a:endParaRPr>
          </a:p>
        </p:txBody>
      </p:sp>
      <p:sp>
        <p:nvSpPr>
          <p:cNvPr id="2" name="Slide Number Placeholder 1"/>
          <p:cNvSpPr>
            <a:spLocks noGrp="1"/>
          </p:cNvSpPr>
          <p:nvPr>
            <p:ph type="sldNum" sz="quarter" idx="12"/>
          </p:nvPr>
        </p:nvSpPr>
        <p:spPr>
          <a:xfrm>
            <a:off x="-108520" y="6021288"/>
            <a:ext cx="457200" cy="365125"/>
          </a:xfrm>
        </p:spPr>
        <p:txBody>
          <a:bodyPr/>
          <a:lstStyle/>
          <a:p>
            <a:fld id="{A2CDB52B-B8DC-4F2A-A54B-CE6F80B01E47}" type="slidenum">
              <a:rPr lang="fa-IR" sz="1600" smtClean="0">
                <a:solidFill>
                  <a:schemeClr val="tx1"/>
                </a:solidFill>
                <a:cs typeface="B Titr" pitchFamily="2" charset="-78"/>
              </a:rPr>
              <a:t>14</a:t>
            </a:fld>
            <a:endParaRPr lang="fa-IR" sz="1600" dirty="0">
              <a:solidFill>
                <a:schemeClr val="tx1"/>
              </a:solidFill>
              <a:cs typeface="B Titr" pitchFamily="2" charset="-78"/>
            </a:endParaRPr>
          </a:p>
        </p:txBody>
      </p:sp>
    </p:spTree>
    <p:extLst>
      <p:ext uri="{BB962C8B-B14F-4D97-AF65-F5344CB8AC3E}">
        <p14:creationId xmlns:p14="http://schemas.microsoft.com/office/powerpoint/2010/main" val="1562182926"/>
      </p:ext>
    </p:extLst>
  </p:cSld>
  <p:clrMapOvr>
    <a:masterClrMapping/>
  </p:clrMapOvr>
  <p:transition spd="slow">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518700"/>
            <a:ext cx="8265930" cy="5970865"/>
          </a:xfrm>
          <a:prstGeom prst="rect">
            <a:avLst/>
          </a:prstGeom>
          <a:noFill/>
        </p:spPr>
        <p:txBody>
          <a:bodyPr wrap="square" rtlCol="1">
            <a:spAutoFit/>
          </a:bodyPr>
          <a:lstStyle/>
          <a:p>
            <a:pPr algn="justLow"/>
            <a:r>
              <a:rPr lang="ar-SA" sz="2800" b="1" dirty="0">
                <a:solidFill>
                  <a:srgbClr val="00B050"/>
                </a:solidFill>
                <a:cs typeface="B Nazanin" pitchFamily="2" charset="-78"/>
              </a:rPr>
              <a:t>رساله ذهبیه</a:t>
            </a:r>
            <a:r>
              <a:rPr lang="fa-IR" sz="2800" b="1" dirty="0">
                <a:solidFill>
                  <a:srgbClr val="00B050"/>
                </a:solidFill>
                <a:cs typeface="B Nazanin" pitchFamily="2" charset="-78"/>
              </a:rPr>
              <a:t> : </a:t>
            </a:r>
            <a:r>
              <a:rPr lang="fa-IR" sz="2800" dirty="0">
                <a:cs typeface="B Nazanin" pitchFamily="2" charset="-78"/>
              </a:rPr>
              <a:t>و دخول الحمام علی البطنة یولّد القولنج. </a:t>
            </a:r>
            <a:endParaRPr lang="fa-IR" sz="2800" dirty="0" smtClean="0">
              <a:cs typeface="B Nazanin" pitchFamily="2" charset="-78"/>
            </a:endParaRPr>
          </a:p>
          <a:p>
            <a:pPr algn="l"/>
            <a:r>
              <a:rPr lang="fa-IR" sz="2000" dirty="0">
                <a:cs typeface="B Nazanin" pitchFamily="2" charset="-78"/>
              </a:rPr>
              <a:t>مجلسي، </a:t>
            </a:r>
            <a:r>
              <a:rPr lang="fa-IR" sz="2000" dirty="0" smtClean="0">
                <a:cs typeface="B Nazanin" pitchFamily="2" charset="-78"/>
              </a:rPr>
              <a:t>بحارالانوار، </a:t>
            </a:r>
            <a:r>
              <a:rPr lang="fa-IR" sz="2000" dirty="0">
                <a:cs typeface="B Nazanin" pitchFamily="2" charset="-78"/>
              </a:rPr>
              <a:t>ج59، ص321.</a:t>
            </a:r>
            <a:endParaRPr lang="en-US" sz="2000" dirty="0">
              <a:cs typeface="B Nazanin" pitchFamily="2" charset="-78"/>
            </a:endParaRPr>
          </a:p>
          <a:p>
            <a:pPr algn="justLow"/>
            <a:endParaRPr lang="en-US" dirty="0">
              <a:cs typeface="B Nazanin" pitchFamily="2" charset="-78"/>
            </a:endParaRPr>
          </a:p>
          <a:p>
            <a:pPr algn="justLow"/>
            <a:r>
              <a:rPr lang="ar-SA"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رساله بختیشوع للمأمون في تدبير البدن </a:t>
            </a:r>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 </a:t>
            </a:r>
            <a:r>
              <a:rPr lang="fa-IR" sz="2800" dirty="0">
                <a:cs typeface="B Nazanin" pitchFamily="2" charset="-78"/>
              </a:rPr>
              <a:t>و دخول الحمام علی امتلاء الجوف یولّد القولنج. </a:t>
            </a:r>
            <a:endParaRPr lang="fa-IR" sz="2800" dirty="0" smtClean="0">
              <a:cs typeface="B Nazanin" pitchFamily="2" charset="-78"/>
            </a:endParaRPr>
          </a:p>
          <a:p>
            <a:pPr algn="l"/>
            <a:r>
              <a:rPr lang="ar-SA" sz="2000" dirty="0" smtClean="0">
                <a:cs typeface="B Nazanin" pitchFamily="2" charset="-78"/>
              </a:rPr>
              <a:t>جبرئيل </a:t>
            </a:r>
            <a:r>
              <a:rPr lang="ar-SA" sz="2000" dirty="0">
                <a:cs typeface="B Nazanin" pitchFamily="2" charset="-78"/>
              </a:rPr>
              <a:t>بن بختيشوع،</a:t>
            </a:r>
            <a:r>
              <a:rPr lang="fa-IR" sz="2000" dirty="0">
                <a:cs typeface="B Nazanin" pitchFamily="2" charset="-78"/>
              </a:rPr>
              <a:t> رساله بختيشوع للمأمون العباسي في تدبير البدن.</a:t>
            </a:r>
            <a:endParaRPr lang="en-US" sz="2000" dirty="0">
              <a:cs typeface="B Nazanin" pitchFamily="2" charset="-78"/>
            </a:endParaRPr>
          </a:p>
          <a:p>
            <a:pPr algn="justLow"/>
            <a:endParaRPr lang="en-US" sz="2800" dirty="0">
              <a:cs typeface="B Nazanin" pitchFamily="2" charset="-78"/>
            </a:endParaRPr>
          </a:p>
          <a:p>
            <a:pPr algn="justLow"/>
            <a:r>
              <a:rPr lang="ar-SA"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ابن ماسویه</a:t>
            </a:r>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 : </a:t>
            </a:r>
            <a:r>
              <a:rPr lang="fa-IR" sz="2800" dirty="0">
                <a:cs typeface="B Nazanin" pitchFamily="2" charset="-78"/>
              </a:rPr>
              <a:t>من دخل الحمام و هو ممتلئ، فأصابه فالج، فلایلومنّ إلا نفسه.</a:t>
            </a:r>
            <a:r>
              <a:rPr lang="ar-SA" sz="2800" dirty="0">
                <a:cs typeface="B Nazanin" pitchFamily="2" charset="-78"/>
              </a:rPr>
              <a:t> </a:t>
            </a:r>
            <a:endParaRPr lang="en-US" sz="2800" dirty="0">
              <a:cs typeface="B Nazanin" pitchFamily="2" charset="-78"/>
            </a:endParaRPr>
          </a:p>
          <a:p>
            <a:pPr algn="l"/>
            <a:r>
              <a:rPr lang="fa-IR" sz="2000" dirty="0" smtClean="0">
                <a:cs typeface="B Nazanin" pitchFamily="2" charset="-78"/>
              </a:rPr>
              <a:t>جوزيه</a:t>
            </a:r>
            <a:r>
              <a:rPr lang="fa-IR" sz="2000" dirty="0">
                <a:cs typeface="B Nazanin" pitchFamily="2" charset="-78"/>
              </a:rPr>
              <a:t>، ابن قيّم، </a:t>
            </a:r>
            <a:r>
              <a:rPr lang="fa-IR" sz="2000" dirty="0" smtClean="0">
                <a:cs typeface="B Nazanin" pitchFamily="2" charset="-78"/>
              </a:rPr>
              <a:t>الطب النبوي، ص309.</a:t>
            </a:r>
          </a:p>
          <a:p>
            <a:pPr algn="l"/>
            <a:endParaRPr lang="fa-IR" sz="2000" dirty="0" smtClean="0">
              <a:cs typeface="B Nazanin" pitchFamily="2" charset="-78"/>
            </a:endParaRPr>
          </a:p>
          <a:p>
            <a:r>
              <a:rPr lang="ar-SA" sz="2800" b="1" dirty="0">
                <a:solidFill>
                  <a:srgbClr val="00B050"/>
                </a:solidFill>
                <a:cs typeface="B Nazanin" pitchFamily="2" charset="-78"/>
              </a:rPr>
              <a:t>رساله ذهبیه</a:t>
            </a:r>
            <a:r>
              <a:rPr lang="fa-IR" sz="2800" b="1" dirty="0">
                <a:solidFill>
                  <a:srgbClr val="00B050"/>
                </a:solidFill>
                <a:cs typeface="B Nazanin" pitchFamily="2" charset="-78"/>
              </a:rPr>
              <a:t> : </a:t>
            </a:r>
            <a:r>
              <a:rPr lang="fa-IR" sz="2800" dirty="0">
                <a:cs typeface="B Nazanin" pitchFamily="2" charset="-78"/>
              </a:rPr>
              <a:t>مداومة أکل البیض یعرض منه الکلف فی الوجه.</a:t>
            </a:r>
            <a:r>
              <a:rPr lang="ar-SA" sz="2800" dirty="0">
                <a:cs typeface="B Nazanin" pitchFamily="2" charset="-78"/>
              </a:rPr>
              <a:t> </a:t>
            </a:r>
            <a:endParaRPr lang="fa-IR" sz="2800" dirty="0" smtClean="0">
              <a:cs typeface="B Nazanin" pitchFamily="2" charset="-78"/>
            </a:endParaRPr>
          </a:p>
          <a:p>
            <a:pPr algn="l"/>
            <a:r>
              <a:rPr lang="fa-IR" sz="2000" dirty="0">
                <a:cs typeface="B Nazanin" pitchFamily="2" charset="-78"/>
              </a:rPr>
              <a:t>مجلسي، </a:t>
            </a:r>
            <a:r>
              <a:rPr lang="fa-IR" sz="2000" dirty="0" smtClean="0">
                <a:cs typeface="B Nazanin" pitchFamily="2" charset="-78"/>
              </a:rPr>
              <a:t>بحارالانوار، </a:t>
            </a:r>
            <a:r>
              <a:rPr lang="fa-IR" sz="2000" dirty="0">
                <a:cs typeface="B Nazanin" pitchFamily="2" charset="-78"/>
              </a:rPr>
              <a:t>ج59، ص321.</a:t>
            </a:r>
            <a:endParaRPr lang="en-US" sz="2000" dirty="0">
              <a:cs typeface="B Nazanin" pitchFamily="2" charset="-78"/>
            </a:endParaRPr>
          </a:p>
          <a:p>
            <a:endParaRPr lang="en-US" sz="2000" dirty="0">
              <a:cs typeface="B Nazanin" pitchFamily="2" charset="-78"/>
            </a:endParaRPr>
          </a:p>
          <a:p>
            <a:r>
              <a:rPr lang="ar-SA"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ابن بختیشوع</a:t>
            </a:r>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 : </a:t>
            </a:r>
            <a:r>
              <a:rPr lang="fa-IR" sz="2800" dirty="0">
                <a:cs typeface="B Nazanin" pitchFamily="2" charset="-78"/>
              </a:rPr>
              <a:t>أکل البیض یولد الکلف فی الوجه. </a:t>
            </a:r>
            <a:endParaRPr lang="en-US" sz="2800" dirty="0">
              <a:cs typeface="B Nazanin" pitchFamily="2" charset="-78"/>
            </a:endParaRPr>
          </a:p>
          <a:p>
            <a:pPr algn="l"/>
            <a:r>
              <a:rPr lang="fa-IR" sz="2000" dirty="0" smtClean="0">
                <a:cs typeface="B Nazanin" pitchFamily="2" charset="-78"/>
              </a:rPr>
              <a:t>جوزيه</a:t>
            </a:r>
            <a:r>
              <a:rPr lang="fa-IR" sz="2000" dirty="0">
                <a:cs typeface="B Nazanin" pitchFamily="2" charset="-78"/>
              </a:rPr>
              <a:t>، ابن قيّم، </a:t>
            </a:r>
            <a:r>
              <a:rPr lang="fa-IR" sz="2000" dirty="0" smtClean="0">
                <a:cs typeface="B Nazanin" pitchFamily="2" charset="-78"/>
              </a:rPr>
              <a:t>الطب النبوي، ص310</a:t>
            </a:r>
            <a:r>
              <a:rPr lang="fa-IR" sz="2800" dirty="0">
                <a:cs typeface="B Nazanin" pitchFamily="2" charset="-78"/>
              </a:rPr>
              <a:t>.</a:t>
            </a:r>
            <a:endParaRPr lang="en-US" sz="2800" dirty="0">
              <a:cs typeface="B Nazanin" pitchFamily="2" charset="-78"/>
            </a:endParaRPr>
          </a:p>
          <a:p>
            <a:pPr algn="l"/>
            <a:endParaRPr lang="en-US" sz="2000" dirty="0">
              <a:cs typeface="B Nazanin" pitchFamily="2" charset="-78"/>
            </a:endParaRPr>
          </a:p>
        </p:txBody>
      </p:sp>
      <p:sp>
        <p:nvSpPr>
          <p:cNvPr id="2" name="Slide Number Placeholder 1"/>
          <p:cNvSpPr>
            <a:spLocks noGrp="1"/>
          </p:cNvSpPr>
          <p:nvPr>
            <p:ph type="sldNum" sz="quarter" idx="12"/>
          </p:nvPr>
        </p:nvSpPr>
        <p:spPr>
          <a:xfrm>
            <a:off x="377697" y="6237312"/>
            <a:ext cx="457200" cy="365125"/>
          </a:xfrm>
        </p:spPr>
        <p:txBody>
          <a:bodyPr/>
          <a:lstStyle/>
          <a:p>
            <a:pPr algn="ctr"/>
            <a:fld id="{A2CDB52B-B8DC-4F2A-A54B-CE6F80B01E47}" type="slidenum">
              <a:rPr lang="fa-IR" sz="1600" smtClean="0">
                <a:solidFill>
                  <a:schemeClr val="tx1"/>
                </a:solidFill>
                <a:cs typeface="B Titr" pitchFamily="2" charset="-78"/>
              </a:rPr>
              <a:pPr algn="ctr"/>
              <a:t>15</a:t>
            </a:fld>
            <a:endParaRPr lang="fa-IR" sz="1600" dirty="0">
              <a:solidFill>
                <a:schemeClr val="tx1"/>
              </a:solidFill>
              <a:cs typeface="B Titr" pitchFamily="2" charset="-78"/>
            </a:endParaRPr>
          </a:p>
        </p:txBody>
      </p:sp>
    </p:spTree>
    <p:extLst>
      <p:ext uri="{BB962C8B-B14F-4D97-AF65-F5344CB8AC3E}">
        <p14:creationId xmlns:p14="http://schemas.microsoft.com/office/powerpoint/2010/main" val="1871773544"/>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395536" y="6021288"/>
            <a:ext cx="457200" cy="365125"/>
          </a:xfrm>
        </p:spPr>
        <p:txBody>
          <a:bodyPr/>
          <a:lstStyle/>
          <a:p>
            <a:pPr algn="ctr"/>
            <a:fld id="{A2CDB52B-B8DC-4F2A-A54B-CE6F80B01E47}" type="slidenum">
              <a:rPr lang="fa-IR" sz="1600" smtClean="0">
                <a:solidFill>
                  <a:schemeClr val="tx1"/>
                </a:solidFill>
                <a:cs typeface="B Titr" pitchFamily="2" charset="-78"/>
              </a:rPr>
              <a:pPr algn="ctr"/>
              <a:t>2</a:t>
            </a:fld>
            <a:endParaRPr lang="fa-IR" sz="1600" dirty="0">
              <a:solidFill>
                <a:schemeClr val="tx1"/>
              </a:solidFill>
              <a:cs typeface="B Titr" pitchFamily="2" charset="-78"/>
            </a:endParaRPr>
          </a:p>
        </p:txBody>
      </p:sp>
      <p:pic>
        <p:nvPicPr>
          <p:cNvPr id="3" name="Picture 2" descr="C:\Documents and Settings\Administrator\Desktop\تصاوير كاربردي\markaz\BESM\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1257" y="1412776"/>
            <a:ext cx="6040056" cy="393156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516216" y="5036656"/>
            <a:ext cx="1224136" cy="369332"/>
          </a:xfrm>
          <a:prstGeom prst="rect">
            <a:avLst/>
          </a:prstGeom>
          <a:solidFill>
            <a:schemeClr val="bg1"/>
          </a:solidFill>
        </p:spPr>
        <p:txBody>
          <a:bodyPr wrap="square" rtlCol="1">
            <a:spAutoFit/>
          </a:bodyPr>
          <a:lstStyle/>
          <a:p>
            <a:endParaRPr lang="fa-IR" dirty="0"/>
          </a:p>
        </p:txBody>
      </p:sp>
    </p:spTree>
    <p:extLst>
      <p:ext uri="{BB962C8B-B14F-4D97-AF65-F5344CB8AC3E}">
        <p14:creationId xmlns:p14="http://schemas.microsoft.com/office/powerpoint/2010/main" val="739031113"/>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1108" y="1289383"/>
            <a:ext cx="7872440" cy="4678204"/>
          </a:xfrm>
          <a:prstGeom prst="rect">
            <a:avLst/>
          </a:prstGeom>
          <a:noFill/>
        </p:spPr>
        <p:txBody>
          <a:bodyPr wrap="square" rtlCol="1">
            <a:spAutoFit/>
          </a:bodyPr>
          <a:lstStyle/>
          <a:p>
            <a:pPr algn="justLow"/>
            <a:r>
              <a:rPr lang="fa-IR" sz="2800" dirty="0">
                <a:cs typeface="B Badr" pitchFamily="2" charset="-78"/>
              </a:rPr>
              <a:t>قالَ إبراهيمُ بن أبي مَحمودٍ فَقلتُ لِلرِّضا يا ابْن رَسول الله إنَّ عِندَنا أخباراً فِي فَضائِل أميرالمؤمنين(ع) وَ فَضْلِكُم أهلِ البَيتِ وَ هِيَ مِن روَايَة مُخالِفيكُمْ وَ لانَعْرفُ مِثلَها عِندَكْم أفَندينُ بها .... قالَ الرِّضا: يَا ابْن أبي مَحمود «إنَّ مُخالِفينا وَضعوا أخبَاراً فِي فَضائِلنا وَ جَعلوها عَلي ثَلاثة أقْسامِ:</a:t>
            </a:r>
          </a:p>
          <a:p>
            <a:pPr algn="justLow"/>
            <a:r>
              <a:rPr lang="fa-IR" sz="2800" dirty="0">
                <a:cs typeface="B Badr" pitchFamily="2" charset="-78"/>
              </a:rPr>
              <a:t>أحَدُها: الغُلوُّ </a:t>
            </a:r>
          </a:p>
          <a:p>
            <a:pPr algn="justLow"/>
            <a:r>
              <a:rPr lang="fa-IR" sz="2800" dirty="0">
                <a:cs typeface="B Badr" pitchFamily="2" charset="-78"/>
              </a:rPr>
              <a:t>وَ ثانيها: التَّقصيرُ فِي أمرِنا </a:t>
            </a:r>
          </a:p>
          <a:p>
            <a:pPr algn="justLow"/>
            <a:r>
              <a:rPr lang="fa-IR" sz="2800" dirty="0">
                <a:cs typeface="B Badr" pitchFamily="2" charset="-78"/>
              </a:rPr>
              <a:t>وَ ثالِثها: التَّصريحُ بِمَثالبِ أعْدائنا</a:t>
            </a:r>
          </a:p>
          <a:p>
            <a:pPr algn="justLow"/>
            <a:r>
              <a:rPr lang="fa-IR" sz="2800" dirty="0">
                <a:cs typeface="B Badr" pitchFamily="2" charset="-78"/>
              </a:rPr>
              <a:t>فَإذا سَمعَ النَّاسُ الغُلوَّ فِينا كَفَّروا شِيعتنا وَ نَسبُوهُم إلي القُولَ بِربُوبيَّتِنا وَ إذا سَمعوا التَّقصيرِ اعْتَقدُوهُ فِينا وَ إذا سَمعُوا مَثَالبَ أعْدائِنا بِأسْمائِهم ثَلَبُونا </a:t>
            </a:r>
            <a:r>
              <a:rPr lang="fa-IR" sz="2800" dirty="0" smtClean="0">
                <a:cs typeface="B Badr" pitchFamily="2" charset="-78"/>
              </a:rPr>
              <a:t>بأسمائِنا.» ... </a:t>
            </a:r>
            <a:endParaRPr lang="fa-IR" sz="2800" dirty="0">
              <a:cs typeface="B Badr" pitchFamily="2" charset="-78"/>
            </a:endParaRPr>
          </a:p>
          <a:p>
            <a:pPr algn="l"/>
            <a:r>
              <a:rPr lang="fa-IR" sz="2000" b="1" dirty="0" smtClean="0">
                <a:solidFill>
                  <a:srgbClr val="00B050"/>
                </a:solidFill>
                <a:cs typeface="B Badr" pitchFamily="2" charset="-78"/>
              </a:rPr>
              <a:t>(عيون اخبار الرضا(ع)، ج1، ص304)</a:t>
            </a:r>
            <a:endParaRPr lang="fa-IR" sz="2000" b="1" dirty="0">
              <a:solidFill>
                <a:srgbClr val="00B050"/>
              </a:solidFill>
              <a:cs typeface="B Badr" pitchFamily="2" charset="-78"/>
            </a:endParaRPr>
          </a:p>
        </p:txBody>
      </p:sp>
      <p:sp>
        <p:nvSpPr>
          <p:cNvPr id="5" name="Rounded Rectangle 4"/>
          <p:cNvSpPr/>
          <p:nvPr/>
        </p:nvSpPr>
        <p:spPr>
          <a:xfrm>
            <a:off x="4547846" y="260648"/>
            <a:ext cx="4391694" cy="792088"/>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fa-IR" sz="2800" dirty="0" smtClean="0">
                <a:cs typeface="B Titr" pitchFamily="2" charset="-78"/>
              </a:rPr>
              <a:t>احاديث جعلي</a:t>
            </a:r>
            <a:endParaRPr lang="fa-IR" sz="2800" dirty="0">
              <a:cs typeface="B Titr" pitchFamily="2" charset="-78"/>
            </a:endParaRPr>
          </a:p>
        </p:txBody>
      </p:sp>
      <p:sp>
        <p:nvSpPr>
          <p:cNvPr id="2" name="Slide Number Placeholder 1"/>
          <p:cNvSpPr>
            <a:spLocks noGrp="1"/>
          </p:cNvSpPr>
          <p:nvPr>
            <p:ph type="sldNum" sz="quarter" idx="12"/>
          </p:nvPr>
        </p:nvSpPr>
        <p:spPr>
          <a:xfrm>
            <a:off x="251520" y="6130380"/>
            <a:ext cx="457200" cy="399587"/>
          </a:xfrm>
        </p:spPr>
        <p:txBody>
          <a:bodyPr/>
          <a:lstStyle/>
          <a:p>
            <a:fld id="{A2CDB52B-B8DC-4F2A-A54B-CE6F80B01E47}" type="slidenum">
              <a:rPr lang="fa-IR" sz="1600">
                <a:solidFill>
                  <a:schemeClr val="tx1"/>
                </a:solidFill>
                <a:cs typeface="B Titr" pitchFamily="2" charset="-78"/>
              </a:rPr>
              <a:t>3</a:t>
            </a:fld>
            <a:endParaRPr lang="fa-IR" sz="1600" dirty="0">
              <a:solidFill>
                <a:schemeClr val="tx1"/>
              </a:solidFill>
              <a:cs typeface="B Titr" pitchFamily="2" charset="-78"/>
            </a:endParaRPr>
          </a:p>
        </p:txBody>
      </p:sp>
    </p:spTree>
    <p:extLst>
      <p:ext uri="{BB962C8B-B14F-4D97-AF65-F5344CB8AC3E}">
        <p14:creationId xmlns:p14="http://schemas.microsoft.com/office/powerpoint/2010/main" val="1278885673"/>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656552"/>
            <a:ext cx="8208912" cy="5693866"/>
          </a:xfrm>
          <a:prstGeom prst="rect">
            <a:avLst/>
          </a:prstGeom>
          <a:noFill/>
        </p:spPr>
        <p:txBody>
          <a:bodyPr wrap="square" rtlCol="1">
            <a:spAutoFit/>
          </a:bodyPr>
          <a:lstStyle/>
          <a:p>
            <a:pPr algn="justLow"/>
            <a:r>
              <a:rPr lang="fa-IR" sz="2600" dirty="0">
                <a:cs typeface="B Nazanin" pitchFamily="2" charset="-78"/>
              </a:rPr>
              <a:t>ابراهيم بن ابي محمود (راوى حديث) گويد: به امام رضا عليه السّلام عرض كردم: يا ابن رسول اللَّه! نزد ما از روايات مخالفين شما در فضائل اميرمؤمنان و خاندان شما (ع) رواياتى هست كه امثال آن را در بين روايات شما نمى ‏بينیم، آيا به این روایات معتقد شويم؟..... حضرت فرمودند: اى ابن ابي محمود! مخالفان ما، در فضايل ما اخباري (احاديثي) ساخته‌اند و آنها را سه دسته قرار داده‌اند:</a:t>
            </a:r>
          </a:p>
          <a:p>
            <a:pPr algn="justLow"/>
            <a:r>
              <a:rPr lang="fa-IR" sz="2600" dirty="0">
                <a:cs typeface="B Nazanin" pitchFamily="2" charset="-78"/>
              </a:rPr>
              <a:t>يكي: اخبار غلوآميز</a:t>
            </a:r>
          </a:p>
          <a:p>
            <a:pPr algn="justLow"/>
            <a:r>
              <a:rPr lang="fa-IR" sz="2600" dirty="0">
                <a:cs typeface="B Nazanin" pitchFamily="2" charset="-78"/>
              </a:rPr>
              <a:t>دوم: اخباري كه در آنها در حق ما كوتاهي </a:t>
            </a:r>
            <a:r>
              <a:rPr lang="fa-IR" sz="2600" dirty="0" smtClean="0">
                <a:cs typeface="B Nazanin" pitchFamily="2" charset="-78"/>
              </a:rPr>
              <a:t>كرده‌اند.</a:t>
            </a:r>
            <a:endParaRPr lang="fa-IR" sz="2600" dirty="0">
              <a:cs typeface="B Nazanin" pitchFamily="2" charset="-78"/>
            </a:endParaRPr>
          </a:p>
          <a:p>
            <a:pPr algn="justLow"/>
            <a:r>
              <a:rPr lang="fa-IR" sz="2600" dirty="0">
                <a:cs typeface="B Nazanin" pitchFamily="2" charset="-78"/>
              </a:rPr>
              <a:t>و سوم: اخباري كه به صراحت از دشمنان ما اسم مي‌برند و از آنان بدگويي مي‌كنند. </a:t>
            </a:r>
          </a:p>
          <a:p>
            <a:pPr algn="justLow"/>
            <a:r>
              <a:rPr lang="fa-IR" sz="2600" dirty="0">
                <a:cs typeface="B Nazanin" pitchFamily="2" charset="-78"/>
              </a:rPr>
              <a:t>چون مردم، هرگاه اخباري را كه در آنها درباره ما غلو شده است بشنوند، پيروان ما را تكفير مي‌كنند و اعتقاد به «خدا بودن ما» را به آنان نسبت مي‌دهند؛ و هرگاه اخباري را كه آنها در حق ما كوتاهي شده است بشنوند آنها را در حق ما باور مي‌كنند؛ و هرگاه اخباري را كه در آنها به صراحت از دشمنانان ما اسم برده شده و بدگويي شده است، بشنوند، به نام ما بي‌حرمتي </a:t>
            </a:r>
            <a:r>
              <a:rPr lang="fa-IR" sz="2600" dirty="0" smtClean="0">
                <a:cs typeface="B Nazanin" pitchFamily="2" charset="-78"/>
              </a:rPr>
              <a:t>مي‌كنند</a:t>
            </a:r>
            <a:r>
              <a:rPr lang="fa-IR" sz="2600" dirty="0">
                <a:cs typeface="B Nazanin" pitchFamily="2" charset="-78"/>
              </a:rPr>
              <a:t>.</a:t>
            </a:r>
          </a:p>
        </p:txBody>
      </p:sp>
      <p:sp>
        <p:nvSpPr>
          <p:cNvPr id="2" name="Slide Number Placeholder 1"/>
          <p:cNvSpPr>
            <a:spLocks noGrp="1"/>
          </p:cNvSpPr>
          <p:nvPr>
            <p:ph type="sldNum" sz="quarter" idx="12"/>
          </p:nvPr>
        </p:nvSpPr>
        <p:spPr>
          <a:xfrm>
            <a:off x="350566" y="6060243"/>
            <a:ext cx="457200" cy="365125"/>
          </a:xfrm>
        </p:spPr>
        <p:txBody>
          <a:bodyPr/>
          <a:lstStyle/>
          <a:p>
            <a:fld id="{A2CDB52B-B8DC-4F2A-A54B-CE6F80B01E47}" type="slidenum">
              <a:rPr lang="fa-IR" sz="1600" smtClean="0">
                <a:solidFill>
                  <a:schemeClr val="tx1"/>
                </a:solidFill>
                <a:cs typeface="B Titr" pitchFamily="2" charset="-78"/>
              </a:rPr>
              <a:t>4</a:t>
            </a:fld>
            <a:endParaRPr lang="fa-IR" sz="1600" dirty="0">
              <a:solidFill>
                <a:schemeClr val="tx1"/>
              </a:solidFill>
              <a:cs typeface="B Titr" pitchFamily="2" charset="-78"/>
            </a:endParaRPr>
          </a:p>
        </p:txBody>
      </p:sp>
    </p:spTree>
    <p:extLst>
      <p:ext uri="{BB962C8B-B14F-4D97-AF65-F5344CB8AC3E}">
        <p14:creationId xmlns:p14="http://schemas.microsoft.com/office/powerpoint/2010/main" val="3863522708"/>
      </p:ext>
    </p:extLst>
  </p:cSld>
  <p:clrMapOvr>
    <a:masterClrMapping/>
  </p:clrMapOvr>
  <mc:AlternateContent xmlns:mc="http://schemas.openxmlformats.org/markup-compatibility/2006" xmlns:p14="http://schemas.microsoft.com/office/powerpoint/2010/main">
    <mc:Choice Requires="p14">
      <p:transition spd="slow" p14:dur="1600">
        <p14:conveyor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2008" y="1058921"/>
            <a:ext cx="7631675" cy="5386090"/>
          </a:xfrm>
          <a:prstGeom prst="rect">
            <a:avLst/>
          </a:prstGeom>
          <a:noFill/>
        </p:spPr>
        <p:txBody>
          <a:bodyPr wrap="square" rtlCol="1">
            <a:spAutoFit/>
          </a:bodyPr>
          <a:lstStyle/>
          <a:p>
            <a:endParaRPr lang="en-US" dirty="0"/>
          </a:p>
          <a:p>
            <a:r>
              <a:rPr lang="fa-IR" sz="2800" dirty="0">
                <a:cs typeface="B Nazanin" pitchFamily="2" charset="-78"/>
              </a:rPr>
              <a:t>امام رضا</a:t>
            </a:r>
            <a:r>
              <a:rPr lang="en-US" sz="2800" dirty="0">
                <a:cs typeface="B Nazanin" pitchFamily="2" charset="-78"/>
                <a:sym typeface="Roumouz"/>
              </a:rPr>
              <a:t></a:t>
            </a:r>
            <a:r>
              <a:rPr lang="fa-IR" sz="2800" dirty="0">
                <a:cs typeface="B Nazanin" pitchFamily="2" charset="-78"/>
              </a:rPr>
              <a:t> در پاسخ فرمود: </a:t>
            </a:r>
            <a:endParaRPr lang="en-US" sz="2800" dirty="0">
              <a:cs typeface="B Nazanin" pitchFamily="2" charset="-78"/>
            </a:endParaRPr>
          </a:p>
          <a:p>
            <a:pPr algn="justLow"/>
            <a:r>
              <a:rPr lang="fa-IR" sz="2800" b="1" dirty="0">
                <a:cs typeface="B Badr" pitchFamily="2" charset="-78"/>
              </a:rPr>
              <a:t>عندي من ذلك ما جرّبتُه، و عرفتُ صحّتَه بالإختبار، و مرور الأيّام، مع ما وقفني عليه مَن مضي من السلف، ممّا لا يسع الإنسان جهله و لا يعذر في تركه، فأنا أجمع ذلك مع ما يقاربه ممّا يحتاج إلي معرفته</a:t>
            </a:r>
            <a:r>
              <a:rPr lang="fa-IR" sz="2800" b="1" dirty="0" smtClean="0">
                <a:cs typeface="B Badr" pitchFamily="2" charset="-78"/>
              </a:rPr>
              <a:t>.</a:t>
            </a:r>
          </a:p>
          <a:p>
            <a:pPr algn="justLow"/>
            <a:endParaRPr lang="fa-IR" sz="2800" b="1" dirty="0" smtClean="0">
              <a:cs typeface="B Badr" pitchFamily="2" charset="-78"/>
            </a:endParaRPr>
          </a:p>
          <a:p>
            <a:pPr algn="justLow"/>
            <a:r>
              <a:rPr lang="fa-IR" sz="2800" dirty="0" smtClean="0">
                <a:cs typeface="B Nazanin" pitchFamily="2" charset="-78"/>
              </a:rPr>
              <a:t>از پاسخ امام رضا</a:t>
            </a:r>
            <a:r>
              <a:rPr lang="en-US" sz="2800" dirty="0" smtClean="0">
                <a:cs typeface="B Nazanin" pitchFamily="2" charset="-78"/>
                <a:sym typeface="Roumouz"/>
              </a:rPr>
              <a:t></a:t>
            </a:r>
            <a:r>
              <a:rPr lang="fa-IR" sz="2800" dirty="0" smtClean="0">
                <a:cs typeface="B Nazanin" pitchFamily="2" charset="-78"/>
              </a:rPr>
              <a:t> به مأمون چند نكتة زير استفاده مي‌شود:</a:t>
            </a:r>
            <a:endParaRPr lang="en-US" sz="2800" dirty="0" smtClean="0">
              <a:cs typeface="B Nazanin" pitchFamily="2" charset="-78"/>
            </a:endParaRPr>
          </a:p>
          <a:p>
            <a:pPr algn="justLow"/>
            <a:r>
              <a:rPr lang="fa-IR" sz="2800" dirty="0" smtClean="0">
                <a:cs typeface="B Nazanin" pitchFamily="2" charset="-78"/>
              </a:rPr>
              <a:t>الف. دانشِ من در اين باره، از طريق تجربة شخصي به دست آمده است.</a:t>
            </a:r>
            <a:endParaRPr lang="en-US" sz="2800" dirty="0" smtClean="0">
              <a:cs typeface="B Nazanin" pitchFamily="2" charset="-78"/>
            </a:endParaRPr>
          </a:p>
          <a:p>
            <a:pPr algn="justLow"/>
            <a:r>
              <a:rPr lang="fa-IR" sz="2800" dirty="0" smtClean="0">
                <a:cs typeface="B Nazanin" pitchFamily="2" charset="-78"/>
              </a:rPr>
              <a:t>ب. درستي آن را با آزمايش دريافته‌ام.</a:t>
            </a:r>
            <a:endParaRPr lang="en-US" sz="2800" dirty="0" smtClean="0">
              <a:cs typeface="B Nazanin" pitchFamily="2" charset="-78"/>
            </a:endParaRPr>
          </a:p>
          <a:p>
            <a:pPr algn="justLow"/>
            <a:r>
              <a:rPr lang="fa-IR" sz="2800" dirty="0" smtClean="0">
                <a:cs typeface="B Nazanin" pitchFamily="2" charset="-78"/>
              </a:rPr>
              <a:t>ج. مرور و گذشت زمان در كسب و تحصيل آن، دخالت داشته است.</a:t>
            </a:r>
            <a:endParaRPr lang="en-US" sz="2800" dirty="0" smtClean="0">
              <a:cs typeface="B Nazanin" pitchFamily="2" charset="-78"/>
            </a:endParaRPr>
          </a:p>
          <a:p>
            <a:pPr algn="justLow"/>
            <a:r>
              <a:rPr lang="fa-IR" sz="2800" dirty="0" smtClean="0">
                <a:cs typeface="B Nazanin" pitchFamily="2" charset="-78"/>
              </a:rPr>
              <a:t>د. از دانشِ دانشمندان سلف در به دست آوردنِ آن بهره‌مند گشته‌ام.</a:t>
            </a:r>
            <a:endParaRPr lang="en-US" sz="2800" dirty="0" smtClean="0">
              <a:cs typeface="B Badr" pitchFamily="2" charset="-78"/>
            </a:endParaRPr>
          </a:p>
          <a:p>
            <a:endParaRPr lang="fa-IR" dirty="0"/>
          </a:p>
        </p:txBody>
      </p:sp>
      <p:sp>
        <p:nvSpPr>
          <p:cNvPr id="5" name="Rounded Rectangle 4"/>
          <p:cNvSpPr/>
          <p:nvPr/>
        </p:nvSpPr>
        <p:spPr>
          <a:xfrm>
            <a:off x="4547846" y="260648"/>
            <a:ext cx="4391694" cy="792088"/>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fa-IR" sz="2800" dirty="0" smtClean="0">
                <a:cs typeface="B Titr" pitchFamily="2" charset="-78"/>
              </a:rPr>
              <a:t>مقايسه بين دو عبارت</a:t>
            </a:r>
            <a:endParaRPr lang="fa-IR" sz="2800" dirty="0">
              <a:cs typeface="B Titr" pitchFamily="2" charset="-78"/>
            </a:endParaRPr>
          </a:p>
        </p:txBody>
      </p:sp>
      <p:sp>
        <p:nvSpPr>
          <p:cNvPr id="2" name="Slide Number Placeholder 1"/>
          <p:cNvSpPr>
            <a:spLocks noGrp="1"/>
          </p:cNvSpPr>
          <p:nvPr>
            <p:ph type="sldNum" sz="quarter" idx="12"/>
          </p:nvPr>
        </p:nvSpPr>
        <p:spPr>
          <a:xfrm>
            <a:off x="395536" y="6079886"/>
            <a:ext cx="457200" cy="365125"/>
          </a:xfrm>
        </p:spPr>
        <p:txBody>
          <a:bodyPr/>
          <a:lstStyle/>
          <a:p>
            <a:pPr algn="ctr"/>
            <a:fld id="{A2CDB52B-B8DC-4F2A-A54B-CE6F80B01E47}" type="slidenum">
              <a:rPr lang="fa-IR" sz="1600" b="1" smtClean="0">
                <a:solidFill>
                  <a:schemeClr val="tx1"/>
                </a:solidFill>
                <a:cs typeface="B Titr" pitchFamily="2" charset="-78"/>
              </a:rPr>
              <a:pPr algn="ctr"/>
              <a:t>5</a:t>
            </a:fld>
            <a:endParaRPr lang="fa-IR" sz="1600" b="1" dirty="0">
              <a:solidFill>
                <a:schemeClr val="tx1"/>
              </a:solidFill>
              <a:cs typeface="B Titr" pitchFamily="2" charset="-78"/>
            </a:endParaRPr>
          </a:p>
        </p:txBody>
      </p:sp>
    </p:spTree>
    <p:extLst>
      <p:ext uri="{BB962C8B-B14F-4D97-AF65-F5344CB8AC3E}">
        <p14:creationId xmlns:p14="http://schemas.microsoft.com/office/powerpoint/2010/main" val="618586891"/>
      </p:ext>
    </p:extLst>
  </p:cSld>
  <p:clrMapOvr>
    <a:masterClrMapping/>
  </p:clrMapOvr>
  <p:transition spd="slow">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7" y="1124744"/>
            <a:ext cx="7919707" cy="4955203"/>
          </a:xfrm>
          <a:prstGeom prst="rect">
            <a:avLst/>
          </a:prstGeom>
          <a:noFill/>
        </p:spPr>
        <p:txBody>
          <a:bodyPr wrap="square" rtlCol="1">
            <a:spAutoFit/>
          </a:bodyPr>
          <a:lstStyle/>
          <a:p>
            <a:pPr algn="justLow"/>
            <a:r>
              <a:rPr lang="fa-IR" sz="2800" dirty="0">
                <a:cs typeface="B Nazanin" pitchFamily="2" charset="-78"/>
              </a:rPr>
              <a:t>مسيح بن حكم </a:t>
            </a:r>
            <a:r>
              <a:rPr lang="fa-IR" sz="2800" dirty="0" smtClean="0">
                <a:cs typeface="B Nazanin" pitchFamily="2" charset="-78"/>
              </a:rPr>
              <a:t>دمشقي:</a:t>
            </a:r>
            <a:endParaRPr lang="en-US" sz="2800" dirty="0">
              <a:cs typeface="B Nazanin" pitchFamily="2" charset="-78"/>
            </a:endParaRPr>
          </a:p>
          <a:p>
            <a:pPr algn="justLow"/>
            <a:r>
              <a:rPr lang="fa-IR" sz="2800" b="1" dirty="0">
                <a:cs typeface="B Nazanin" pitchFamily="2" charset="-78"/>
              </a:rPr>
              <a:t>هذا ما بلغتُ تجربته، و اختبرتُه، و وقفتُ علي أكثره و ما لم أخبر به، أخذتُه عن الثقات من أهل الدين و الورع. </a:t>
            </a:r>
            <a:endParaRPr lang="en-US" sz="2800" dirty="0">
              <a:cs typeface="B Nazanin" pitchFamily="2" charset="-78"/>
            </a:endParaRPr>
          </a:p>
          <a:p>
            <a:pPr algn="l"/>
            <a:r>
              <a:rPr lang="fa-IR" sz="2000" dirty="0" smtClean="0">
                <a:cs typeface="B Nazanin" pitchFamily="2" charset="-78"/>
              </a:rPr>
              <a:t>الرساله </a:t>
            </a:r>
            <a:r>
              <a:rPr lang="fa-IR" sz="2000" dirty="0">
                <a:cs typeface="B Nazanin" pitchFamily="2" charset="-78"/>
              </a:rPr>
              <a:t>الهارونيه، </a:t>
            </a:r>
            <a:r>
              <a:rPr lang="fa-IR" sz="2000" dirty="0" smtClean="0">
                <a:cs typeface="B Nazanin" pitchFamily="2" charset="-78"/>
              </a:rPr>
              <a:t>(الكافيه)، ص462.</a:t>
            </a:r>
          </a:p>
          <a:p>
            <a:pPr algn="justLow"/>
            <a:endParaRPr lang="fa-IR" sz="1600" dirty="0" smtClean="0">
              <a:cs typeface="B Nazanin" pitchFamily="2" charset="-78"/>
            </a:endParaRPr>
          </a:p>
          <a:p>
            <a:pPr algn="justLow"/>
            <a:r>
              <a:rPr lang="fa-IR" sz="2800" dirty="0" smtClean="0">
                <a:cs typeface="B Nazanin" pitchFamily="2" charset="-78"/>
              </a:rPr>
              <a:t>وي </a:t>
            </a:r>
            <a:r>
              <a:rPr lang="fa-IR" sz="2800" dirty="0">
                <a:cs typeface="B Nazanin" pitchFamily="2" charset="-78"/>
              </a:rPr>
              <a:t>در </a:t>
            </a:r>
            <a:r>
              <a:rPr lang="fa-IR" sz="2800" dirty="0" smtClean="0">
                <a:cs typeface="B Nazanin" pitchFamily="2" charset="-78"/>
              </a:rPr>
              <a:t>پايان رساله هارونيه تصريح كرده‌ كه دانش </a:t>
            </a:r>
            <a:r>
              <a:rPr lang="fa-IR" sz="2800" dirty="0">
                <a:cs typeface="B Nazanin" pitchFamily="2" charset="-78"/>
              </a:rPr>
              <a:t>پزشكي من داراي ويژگي‌هاي زير است:</a:t>
            </a:r>
          </a:p>
          <a:p>
            <a:pPr algn="justLow"/>
            <a:r>
              <a:rPr lang="fa-IR" sz="2800" dirty="0">
                <a:cs typeface="B Nazanin" pitchFamily="2" charset="-78"/>
              </a:rPr>
              <a:t>الف. آگاهي من در اين باره، از طريق تجربة شخصي صورت گرفته است.</a:t>
            </a:r>
          </a:p>
          <a:p>
            <a:pPr algn="justLow"/>
            <a:r>
              <a:rPr lang="fa-IR" sz="2800" dirty="0">
                <a:cs typeface="B Nazanin" pitchFamily="2" charset="-78"/>
              </a:rPr>
              <a:t>ب. درستي و نادرستي آن را با آزمايش و امتحان دريافته‌ام.</a:t>
            </a:r>
          </a:p>
          <a:p>
            <a:pPr algn="justLow"/>
            <a:r>
              <a:rPr lang="fa-IR" sz="2800" dirty="0">
                <a:cs typeface="B Nazanin" pitchFamily="2" charset="-78"/>
              </a:rPr>
              <a:t>ج. تجربه و آزمايش، گذشت زمان را در پي خواهد داشت.</a:t>
            </a:r>
          </a:p>
          <a:p>
            <a:pPr algn="justLow"/>
            <a:r>
              <a:rPr lang="fa-IR" sz="2800" dirty="0">
                <a:cs typeface="B Nazanin" pitchFamily="2" charset="-78"/>
              </a:rPr>
              <a:t>د. من بيشتر اين دانش را از ديگران فرا گرفته‌ام.</a:t>
            </a:r>
          </a:p>
          <a:p>
            <a:pPr algn="justLow"/>
            <a:endParaRPr lang="en-US" sz="2800" dirty="0">
              <a:cs typeface="B Nazanin" pitchFamily="2" charset="-78"/>
            </a:endParaRPr>
          </a:p>
        </p:txBody>
      </p:sp>
      <p:sp>
        <p:nvSpPr>
          <p:cNvPr id="2" name="Slide Number Placeholder 1"/>
          <p:cNvSpPr>
            <a:spLocks noGrp="1"/>
          </p:cNvSpPr>
          <p:nvPr>
            <p:ph type="sldNum" sz="quarter" idx="12"/>
          </p:nvPr>
        </p:nvSpPr>
        <p:spPr>
          <a:xfrm>
            <a:off x="454967" y="6084570"/>
            <a:ext cx="457200" cy="365125"/>
          </a:xfrm>
        </p:spPr>
        <p:txBody>
          <a:bodyPr/>
          <a:lstStyle/>
          <a:p>
            <a:pPr algn="ctr"/>
            <a:fld id="{A2CDB52B-B8DC-4F2A-A54B-CE6F80B01E47}" type="slidenum">
              <a:rPr lang="fa-IR" sz="1600" smtClean="0">
                <a:solidFill>
                  <a:schemeClr val="tx1"/>
                </a:solidFill>
                <a:cs typeface="B Titr" pitchFamily="2" charset="-78"/>
              </a:rPr>
              <a:pPr algn="ctr"/>
              <a:t>6</a:t>
            </a:fld>
            <a:endParaRPr lang="fa-IR" sz="1600" dirty="0">
              <a:solidFill>
                <a:schemeClr val="tx1"/>
              </a:solidFill>
              <a:cs typeface="B Titr" pitchFamily="2" charset="-78"/>
            </a:endParaRPr>
          </a:p>
        </p:txBody>
      </p:sp>
    </p:spTree>
    <p:extLst>
      <p:ext uri="{BB962C8B-B14F-4D97-AF65-F5344CB8AC3E}">
        <p14:creationId xmlns:p14="http://schemas.microsoft.com/office/powerpoint/2010/main" val="210785811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5398" y="1036665"/>
            <a:ext cx="8064896" cy="5693866"/>
          </a:xfrm>
          <a:prstGeom prst="rect">
            <a:avLst/>
          </a:prstGeom>
          <a:noFill/>
        </p:spPr>
        <p:txBody>
          <a:bodyPr wrap="square" rtlCol="1">
            <a:spAutoFit/>
          </a:bodyPr>
          <a:lstStyle/>
          <a:p>
            <a:pPr algn="justLow"/>
            <a:r>
              <a:rPr lang="ar-SA" sz="2800" b="1" dirty="0">
                <a:solidFill>
                  <a:srgbClr val="00B050"/>
                </a:solidFill>
                <a:cs typeface="B Nazanin" pitchFamily="2" charset="-78"/>
              </a:rPr>
              <a:t>رساله ذهبیه :</a:t>
            </a:r>
            <a:r>
              <a:rPr lang="fa-IR" sz="2800" dirty="0">
                <a:solidFill>
                  <a:srgbClr val="00B050"/>
                </a:solidFill>
                <a:cs typeface="B Nazanin" pitchFamily="2" charset="-78"/>
              </a:rPr>
              <a:t> </a:t>
            </a:r>
            <a:r>
              <a:rPr lang="fa-IR" sz="2800" dirty="0">
                <a:cs typeface="B Nazanin" pitchFamily="2" charset="-78"/>
              </a:rPr>
              <a:t>و خیر المیاه شرباً لمن هو مقیمٌ أو مسافر ما کان ینبوعه من الجهة المشرقیّة من الخفیف الأبیض. و أفضل المیاه ما کان مخرجها من مشرق الشمس الصیفی، و أصحّها و أفضلها ما کان بهذا الوصف الّذی نبع منه و کان مجراه فی جبال الطین، و ذلک أنّها تکون فی الشتاء باردة و فی الصیف ملیّنة للبطن نافعة لأصحاب الحرارات. </a:t>
            </a:r>
            <a:endParaRPr lang="en-US" sz="2800" dirty="0">
              <a:cs typeface="B Nazanin" pitchFamily="2" charset="-78"/>
            </a:endParaRPr>
          </a:p>
          <a:p>
            <a:pPr algn="justLow"/>
            <a:r>
              <a:rPr lang="fa-IR" sz="2800" dirty="0">
                <a:cs typeface="B Nazanin" pitchFamily="2" charset="-78"/>
              </a:rPr>
              <a:t>و أما الماء المالح و المیاه الثقیلة فإنّها ییبّس البطن. و میاه الثلوج و الجلید ردیّة لسائر الأجساد و کثیرة الضرر جدّاً. و أمّا میاه السحب فإنّها خفیفة عذبة صافیة نافعة للأجسام إذا لم یطل خزنها و حبسها فی الأرض. وَ أما میاه الجبّ فإنّها عذبة صافیة نافعة إن دام جریها و لم یدم حبسها فی الأرض. </a:t>
            </a:r>
            <a:endParaRPr lang="en-US" sz="2800" dirty="0">
              <a:cs typeface="B Nazanin" pitchFamily="2" charset="-78"/>
            </a:endParaRPr>
          </a:p>
          <a:p>
            <a:pPr algn="justLow"/>
            <a:r>
              <a:rPr lang="fa-IR" sz="2800" dirty="0">
                <a:cs typeface="B Nazanin" pitchFamily="2" charset="-78"/>
              </a:rPr>
              <a:t>و أمّا البطائح و السباخ فإنّها حارّة غلیظة فی الصیف؛ لرکودها و دوام طلوع الشمس علیها. و قد یتولّد من دوام شربها المرّة  الصفراویة و تعظم به أطحلتهم.</a:t>
            </a:r>
            <a:r>
              <a:rPr lang="ar-SA" sz="2800" dirty="0">
                <a:cs typeface="B Nazanin" pitchFamily="2" charset="-78"/>
              </a:rPr>
              <a:t> </a:t>
            </a:r>
            <a:r>
              <a:rPr lang="fa-IR" sz="2800" dirty="0" smtClean="0">
                <a:cs typeface="B Nazanin" pitchFamily="2" charset="-78"/>
              </a:rPr>
              <a:t>                                        </a:t>
            </a:r>
            <a:r>
              <a:rPr lang="fa-IR" sz="2000" dirty="0" smtClean="0">
                <a:cs typeface="B Nazanin" pitchFamily="2" charset="-78"/>
              </a:rPr>
              <a:t>مجلسي</a:t>
            </a:r>
            <a:r>
              <a:rPr lang="fa-IR" sz="2000" dirty="0">
                <a:cs typeface="B Nazanin" pitchFamily="2" charset="-78"/>
              </a:rPr>
              <a:t>، </a:t>
            </a:r>
            <a:r>
              <a:rPr lang="fa-IR" sz="2000" dirty="0" smtClean="0">
                <a:cs typeface="B Nazanin" pitchFamily="2" charset="-78"/>
              </a:rPr>
              <a:t>بحارالانوار، </a:t>
            </a:r>
            <a:r>
              <a:rPr lang="fa-IR" sz="2000" dirty="0">
                <a:cs typeface="B Nazanin" pitchFamily="2" charset="-78"/>
              </a:rPr>
              <a:t>ج59، ص327-326</a:t>
            </a:r>
            <a:r>
              <a:rPr lang="fa-IR" sz="2000" dirty="0" smtClean="0">
                <a:cs typeface="B Nazanin" pitchFamily="2" charset="-78"/>
              </a:rPr>
              <a:t>.</a:t>
            </a:r>
            <a:endParaRPr lang="en-US" sz="2800" dirty="0">
              <a:cs typeface="B Nazanin" pitchFamily="2" charset="-78"/>
            </a:endParaRPr>
          </a:p>
        </p:txBody>
      </p:sp>
      <p:sp>
        <p:nvSpPr>
          <p:cNvPr id="5" name="Rounded Rectangle 4"/>
          <p:cNvSpPr/>
          <p:nvPr/>
        </p:nvSpPr>
        <p:spPr>
          <a:xfrm>
            <a:off x="4547846" y="260648"/>
            <a:ext cx="4391694" cy="792088"/>
          </a:xfrm>
          <a:prstGeom prst="roundRect">
            <a:avLst/>
          </a:prstGeom>
        </p:spPr>
        <p:style>
          <a:lnRef idx="0">
            <a:schemeClr val="accent4"/>
          </a:lnRef>
          <a:fillRef idx="3">
            <a:schemeClr val="accent4"/>
          </a:fillRef>
          <a:effectRef idx="3">
            <a:schemeClr val="accent4"/>
          </a:effectRef>
          <a:fontRef idx="minor">
            <a:schemeClr val="lt1"/>
          </a:fontRef>
        </p:style>
        <p:txBody>
          <a:bodyPr rtlCol="1" anchor="ctr"/>
          <a:lstStyle/>
          <a:p>
            <a:pPr algn="ctr"/>
            <a:r>
              <a:rPr lang="fa-IR" sz="2800" dirty="0" smtClean="0">
                <a:cs typeface="B Titr" pitchFamily="2" charset="-78"/>
              </a:rPr>
              <a:t>اقسام آب‌ها</a:t>
            </a:r>
            <a:endParaRPr lang="fa-IR" sz="2800" dirty="0">
              <a:cs typeface="B Titr" pitchFamily="2" charset="-78"/>
            </a:endParaRPr>
          </a:p>
        </p:txBody>
      </p:sp>
      <p:sp>
        <p:nvSpPr>
          <p:cNvPr id="2" name="Slide Number Placeholder 1"/>
          <p:cNvSpPr>
            <a:spLocks noGrp="1"/>
          </p:cNvSpPr>
          <p:nvPr>
            <p:ph type="sldNum" sz="quarter" idx="12"/>
          </p:nvPr>
        </p:nvSpPr>
        <p:spPr>
          <a:xfrm>
            <a:off x="149532" y="6093296"/>
            <a:ext cx="457200" cy="365125"/>
          </a:xfrm>
        </p:spPr>
        <p:txBody>
          <a:bodyPr/>
          <a:lstStyle/>
          <a:p>
            <a:fld id="{A2CDB52B-B8DC-4F2A-A54B-CE6F80B01E47}" type="slidenum">
              <a:rPr lang="fa-IR" sz="1400" smtClean="0">
                <a:solidFill>
                  <a:schemeClr val="tx1"/>
                </a:solidFill>
                <a:cs typeface="B Titr" pitchFamily="2" charset="-78"/>
              </a:rPr>
              <a:t>7</a:t>
            </a:fld>
            <a:endParaRPr lang="fa-IR" sz="1400" dirty="0">
              <a:solidFill>
                <a:schemeClr val="tx1"/>
              </a:solidFill>
              <a:cs typeface="B Titr" pitchFamily="2" charset="-78"/>
            </a:endParaRPr>
          </a:p>
        </p:txBody>
      </p:sp>
    </p:spTree>
    <p:extLst>
      <p:ext uri="{BB962C8B-B14F-4D97-AF65-F5344CB8AC3E}">
        <p14:creationId xmlns:p14="http://schemas.microsoft.com/office/powerpoint/2010/main" val="3106387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5398" y="830317"/>
            <a:ext cx="8064896" cy="5262979"/>
          </a:xfrm>
          <a:prstGeom prst="rect">
            <a:avLst/>
          </a:prstGeom>
          <a:noFill/>
        </p:spPr>
        <p:txBody>
          <a:bodyPr wrap="square" rtlCol="1">
            <a:spAutoFit/>
          </a:bodyPr>
          <a:lstStyle/>
          <a:p>
            <a:pPr algn="justLow"/>
            <a:r>
              <a:rPr lang="fa-I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قال </a:t>
            </a:r>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الحکیم </a:t>
            </a:r>
            <a:r>
              <a:rPr lang="fa-IR"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أبقراط </a:t>
            </a:r>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 </a:t>
            </a:r>
            <a:r>
              <a:rPr lang="fa-IR" sz="2800" dirty="0">
                <a:cs typeface="B Nazanin" pitchFamily="2" charset="-78"/>
              </a:rPr>
              <a:t>إن خیر المیاه ما نبع و جری من ناحیة المشرق و یکون مثل ذلک من المیاه الفاضلة أبیض برّاقاً و خفیفاً، لیس بمتغیّر الریح جدّاً  یسخّن سریعاً و یبرّد سریعاً، و یستدلّ بسرعة علی استحالته علی لطافته و خفّته. و أما البطئ الإستحالة فإنه یدل علی غلظه، و بعده المیاه التی تجری بین مشرق الشمس الصیفی و من مغرب الشمس الصیفی، و المیاه التی تجری من جبال الطین أفضل المیاه و أصحها لأنها تکون حارّة فی الشتاء باردة فی الصیف، ملیّنة للبطن، نافعة لأصحاب الحرارات. </a:t>
            </a:r>
            <a:endParaRPr lang="en-US" sz="2800" dirty="0">
              <a:cs typeface="B Nazanin" pitchFamily="2" charset="-78"/>
            </a:endParaRPr>
          </a:p>
          <a:p>
            <a:pPr algn="justLow"/>
            <a:r>
              <a:rPr lang="fa-IR" sz="2800" dirty="0">
                <a:cs typeface="B Nazanin" pitchFamily="2" charset="-78"/>
              </a:rPr>
              <a:t>فأما المیاه الثقیلة فإنها تیبس البطن. و میاه الثلوج و الجلید ردیّة جدّاً ...... و میاه الأمطار خفیفة و رطبة صافیة جدّاً، فأما میاه البطائح و السباخ فحارّة غلیظة فی الصیف لرکودها و دوام طلوع الشمس علیها، فهی تولد فیمن شربها المرّة الصفراء و تعظم لذلک أطحلتهم. </a:t>
            </a:r>
            <a:endParaRPr lang="en-US" sz="2800" dirty="0">
              <a:cs typeface="B Nazanin" pitchFamily="2" charset="-78"/>
            </a:endParaRPr>
          </a:p>
          <a:p>
            <a:pPr algn="l"/>
            <a:r>
              <a:rPr lang="fa-IR" sz="2000" dirty="0" smtClean="0">
                <a:cs typeface="B Nazanin" pitchFamily="2" charset="-78"/>
              </a:rPr>
              <a:t>طبري</a:t>
            </a:r>
            <a:r>
              <a:rPr lang="fa-IR" sz="2000" dirty="0">
                <a:cs typeface="B Nazanin" pitchFamily="2" charset="-78"/>
              </a:rPr>
              <a:t>، علي بن ربّن، </a:t>
            </a:r>
            <a:r>
              <a:rPr lang="fa-IR" sz="2000" dirty="0" smtClean="0">
                <a:cs typeface="B Nazanin" pitchFamily="2" charset="-78"/>
              </a:rPr>
              <a:t>فردوس الحكمه، ص351</a:t>
            </a:r>
            <a:r>
              <a:rPr lang="fa-IR" sz="2000" dirty="0">
                <a:cs typeface="B Nazanin" pitchFamily="2" charset="-78"/>
              </a:rPr>
              <a:t>.</a:t>
            </a:r>
            <a:r>
              <a:rPr lang="fa-IR" sz="2800" dirty="0">
                <a:cs typeface="B Nazanin" pitchFamily="2" charset="-78"/>
              </a:rPr>
              <a:t> </a:t>
            </a:r>
            <a:endParaRPr lang="en-US" sz="2800" dirty="0">
              <a:cs typeface="B Nazanin" pitchFamily="2" charset="-78"/>
            </a:endParaRPr>
          </a:p>
        </p:txBody>
      </p:sp>
      <p:sp>
        <p:nvSpPr>
          <p:cNvPr id="2" name="Slide Number Placeholder 1"/>
          <p:cNvSpPr>
            <a:spLocks noGrp="1"/>
          </p:cNvSpPr>
          <p:nvPr>
            <p:ph type="sldNum" sz="quarter" idx="12"/>
          </p:nvPr>
        </p:nvSpPr>
        <p:spPr>
          <a:xfrm>
            <a:off x="431377" y="6093296"/>
            <a:ext cx="457200" cy="365125"/>
          </a:xfrm>
        </p:spPr>
        <p:txBody>
          <a:bodyPr/>
          <a:lstStyle/>
          <a:p>
            <a:pPr algn="ctr"/>
            <a:endParaRPr lang="fa-IR" dirty="0"/>
          </a:p>
          <a:p>
            <a:pPr algn="ctr"/>
            <a:fld id="{A2CDB52B-B8DC-4F2A-A54B-CE6F80B01E47}" type="slidenum">
              <a:rPr lang="fa-IR" sz="1600" smtClean="0">
                <a:solidFill>
                  <a:schemeClr val="tx1"/>
                </a:solidFill>
                <a:cs typeface="B Titr" pitchFamily="2" charset="-78"/>
              </a:rPr>
              <a:pPr algn="ctr"/>
              <a:t>8</a:t>
            </a:fld>
            <a:endParaRPr lang="fa-IR" sz="1600" dirty="0">
              <a:solidFill>
                <a:schemeClr val="tx1"/>
              </a:solidFill>
              <a:cs typeface="B Titr" pitchFamily="2" charset="-78"/>
            </a:endParaRPr>
          </a:p>
        </p:txBody>
      </p:sp>
    </p:spTree>
    <p:extLst>
      <p:ext uri="{BB962C8B-B14F-4D97-AF65-F5344CB8AC3E}">
        <p14:creationId xmlns:p14="http://schemas.microsoft.com/office/powerpoint/2010/main" val="493050483"/>
      </p:ext>
    </p:extLst>
  </p:cSld>
  <p:clrMapOvr>
    <a:masterClrMapping/>
  </p:clrMapOvr>
  <p:transition spd="slow">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5398" y="830317"/>
            <a:ext cx="8064896" cy="5816977"/>
          </a:xfrm>
          <a:prstGeom prst="rect">
            <a:avLst/>
          </a:prstGeom>
          <a:noFill/>
        </p:spPr>
        <p:txBody>
          <a:bodyPr wrap="square" rtlCol="1">
            <a:spAutoFit/>
          </a:bodyPr>
          <a:lstStyle/>
          <a:p>
            <a:pPr algn="justLow"/>
            <a:r>
              <a:rPr lang="ar-SA"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قال </a:t>
            </a:r>
            <a:r>
              <a:rPr lang="ar-SA"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بقراط: </a:t>
            </a:r>
            <a:r>
              <a:rPr lang="fa-IR" sz="2800" dirty="0">
                <a:cs typeface="B Nazanin" pitchFamily="2" charset="-78"/>
              </a:rPr>
              <a:t>أما ماء الثلوج و ماء الجمد فکلّه ردئ، و ذلک أن الماء إذا جمد مرة لا یعود إلی طبیعته الأولی، لکن ما کان منه صافیاً خفیفاً عذباً انعصر و باد و یبقی منه أعکره و أقربه من القایم.</a:t>
            </a:r>
            <a:endParaRPr lang="en-US" sz="2800" dirty="0">
              <a:cs typeface="B Nazanin" pitchFamily="2" charset="-78"/>
            </a:endParaRPr>
          </a:p>
          <a:p>
            <a:pPr algn="l"/>
            <a:r>
              <a:rPr lang="fa-IR" sz="2000" dirty="0" smtClean="0">
                <a:cs typeface="B Nazanin" pitchFamily="2" charset="-78"/>
              </a:rPr>
              <a:t>رهاوي</a:t>
            </a:r>
            <a:r>
              <a:rPr lang="fa-IR" sz="2000" dirty="0">
                <a:cs typeface="B Nazanin" pitchFamily="2" charset="-78"/>
              </a:rPr>
              <a:t>، إسحاق بن علي، </a:t>
            </a:r>
            <a:r>
              <a:rPr lang="fa-IR" sz="2000" dirty="0" smtClean="0">
                <a:cs typeface="B Nazanin" pitchFamily="2" charset="-78"/>
              </a:rPr>
              <a:t>ادب الطبيب، ص66.</a:t>
            </a:r>
          </a:p>
          <a:p>
            <a:pPr algn="justLow"/>
            <a:endParaRPr lang="fa-IR" sz="2800" dirty="0" smtClean="0">
              <a:cs typeface="B Nazanin" pitchFamily="2" charset="-78"/>
            </a:endParaRPr>
          </a:p>
          <a:p>
            <a:pPr algn="justLow"/>
            <a:r>
              <a:rPr lang="fa-IR" sz="2800" dirty="0" smtClean="0">
                <a:cs typeface="B Nazanin" pitchFamily="2" charset="-78"/>
              </a:rPr>
              <a:t>و </a:t>
            </a:r>
            <a:r>
              <a:rPr lang="fa-IR" sz="2800" dirty="0">
                <a:cs typeface="B Nazanin" pitchFamily="2" charset="-78"/>
              </a:rPr>
              <a:t>أقوي دلائل المياه المحمودة، الدليل الّذي ذكر </a:t>
            </a:r>
            <a:r>
              <a:rPr lang="fa-IR"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cs typeface="B Nazanin" pitchFamily="2" charset="-78"/>
              </a:rPr>
              <a:t>بقراط، </a:t>
            </a:r>
            <a:r>
              <a:rPr lang="fa-IR" sz="2800" dirty="0">
                <a:cs typeface="B Nazanin" pitchFamily="2" charset="-78"/>
              </a:rPr>
              <a:t>و هو أن يبرّد سريعاً، و من الناس من يمتحن المياه بالوزن، فيحكم لأخفّها بأنّه أجوده، و هذه المحنة ليست بصحيحة إلاّ أن يجتمع معها الدلائل الأخر المحمودة، أعني طيب الرائحة، و عذوبة الطعم، و صفاء اللون، و النفوذ من المعدة سريعاً، و أن يسخّن سريعاً و يبرّد سريعاً، و أن يكون في ينبوعه في الصيف بارداً، و في الشتاء فاتراً. فأمّا المياه التي تكون من ذوبان الثلج و الجليد و ما شابه ذلك، فهي كلّها رديئة ضارّة. </a:t>
            </a:r>
            <a:endParaRPr lang="en-US" sz="2800" dirty="0">
              <a:cs typeface="B Nazanin" pitchFamily="2" charset="-78"/>
            </a:endParaRPr>
          </a:p>
          <a:p>
            <a:pPr algn="l"/>
            <a:r>
              <a:rPr lang="fa-IR" sz="2000" dirty="0" smtClean="0">
                <a:cs typeface="B Nazanin" pitchFamily="2" charset="-78"/>
              </a:rPr>
              <a:t>قسطا </a:t>
            </a:r>
            <a:r>
              <a:rPr lang="fa-IR" sz="2000" dirty="0">
                <a:cs typeface="B Nazanin" pitchFamily="2" charset="-78"/>
              </a:rPr>
              <a:t>بن لوقا، تدبير الأبدان في السفر للسلامه من المرض و الخطر، </a:t>
            </a:r>
            <a:r>
              <a:rPr lang="fa-IR" sz="2000" dirty="0" smtClean="0">
                <a:cs typeface="B Nazanin" pitchFamily="2" charset="-78"/>
              </a:rPr>
              <a:t>ص186</a:t>
            </a:r>
            <a:endParaRPr lang="en-US" sz="2000" dirty="0">
              <a:cs typeface="B Nazanin" pitchFamily="2" charset="-78"/>
            </a:endParaRPr>
          </a:p>
          <a:p>
            <a:pPr algn="l"/>
            <a:endParaRPr lang="en-US" sz="2000" dirty="0">
              <a:cs typeface="B Nazanin" pitchFamily="2" charset="-78"/>
            </a:endParaRPr>
          </a:p>
        </p:txBody>
      </p:sp>
      <p:sp>
        <p:nvSpPr>
          <p:cNvPr id="2" name="Slide Number Placeholder 1"/>
          <p:cNvSpPr>
            <a:spLocks noGrp="1"/>
          </p:cNvSpPr>
          <p:nvPr>
            <p:ph type="sldNum" sz="quarter" idx="12"/>
          </p:nvPr>
        </p:nvSpPr>
        <p:spPr>
          <a:xfrm>
            <a:off x="286798" y="6093296"/>
            <a:ext cx="457200" cy="365125"/>
          </a:xfrm>
        </p:spPr>
        <p:txBody>
          <a:bodyPr/>
          <a:lstStyle/>
          <a:p>
            <a:pPr algn="ctr"/>
            <a:fld id="{A2CDB52B-B8DC-4F2A-A54B-CE6F80B01E47}" type="slidenum">
              <a:rPr lang="fa-IR" sz="1600" smtClean="0">
                <a:solidFill>
                  <a:schemeClr val="tx1"/>
                </a:solidFill>
                <a:cs typeface="B Titr" pitchFamily="2" charset="-78"/>
              </a:rPr>
              <a:pPr algn="ctr"/>
              <a:t>9</a:t>
            </a:fld>
            <a:endParaRPr lang="fa-IR" sz="1600" dirty="0">
              <a:solidFill>
                <a:schemeClr val="tx1"/>
              </a:solidFill>
              <a:cs typeface="B Titr" pitchFamily="2" charset="-78"/>
            </a:endParaRPr>
          </a:p>
        </p:txBody>
      </p:sp>
    </p:spTree>
    <p:extLst>
      <p:ext uri="{BB962C8B-B14F-4D97-AF65-F5344CB8AC3E}">
        <p14:creationId xmlns:p14="http://schemas.microsoft.com/office/powerpoint/2010/main" val="3124741897"/>
      </p:ext>
    </p:extLst>
  </p:cSld>
  <p:clrMapOvr>
    <a:masterClrMapping/>
  </p:clrMapOvr>
  <p:transition spd="slow">
    <p:cover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189</TotalTime>
  <Words>1949</Words>
  <Application>Microsoft Office PowerPoint</Application>
  <PresentationFormat>On-screen Show (4:3)</PresentationFormat>
  <Paragraphs>125</Paragraphs>
  <Slides>15</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Arial</vt:lpstr>
      <vt:lpstr>Tahoma</vt:lpstr>
      <vt:lpstr>Verdana</vt:lpstr>
      <vt:lpstr>B Badr</vt:lpstr>
      <vt:lpstr>Roumouz</vt:lpstr>
      <vt:lpstr>B Nazanin</vt:lpstr>
      <vt:lpstr>Calibri</vt:lpstr>
      <vt:lpstr>B Titr</vt:lpstr>
      <vt:lpstr>Wingdings 2</vt:lpstr>
      <vt:lpstr>Aspect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Shafagh 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Mrs.sharifi</dc:creator>
  <cp:lastModifiedBy>tajadini</cp:lastModifiedBy>
  <cp:revision>20</cp:revision>
  <cp:lastPrinted>2018-01-30T13:12:56Z</cp:lastPrinted>
  <dcterms:created xsi:type="dcterms:W3CDTF">2018-01-28T11:45:17Z</dcterms:created>
  <dcterms:modified xsi:type="dcterms:W3CDTF">2018-02-05T08:02:08Z</dcterms:modified>
</cp:coreProperties>
</file>