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5" r:id="rId6"/>
    <p:sldId id="269" r:id="rId7"/>
    <p:sldId id="274" r:id="rId8"/>
    <p:sldId id="273" r:id="rId9"/>
    <p:sldId id="268" r:id="rId10"/>
    <p:sldId id="272" r:id="rId11"/>
    <p:sldId id="271" r:id="rId12"/>
    <p:sldId id="270" r:id="rId13"/>
    <p:sldId id="277" r:id="rId14"/>
    <p:sldId id="276" r:id="rId15"/>
    <p:sldId id="275" r:id="rId16"/>
    <p:sldId id="258" r:id="rId17"/>
    <p:sldId id="263" r:id="rId18"/>
    <p:sldId id="266" r:id="rId19"/>
    <p:sldId id="278" r:id="rId20"/>
    <p:sldId id="259" r:id="rId21"/>
    <p:sldId id="260" r:id="rId22"/>
    <p:sldId id="264" r:id="rId23"/>
  </p:sldIdLst>
  <p:sldSz cx="9144000" cy="6858000" type="screen4x3"/>
  <p:notesSz cx="6858000" cy="9144000"/>
  <p:embeddedFontLst>
    <p:embeddedFont>
      <p:font typeface="IranNastaliq" panose="02020505000000020003" pitchFamily="18" charset="0"/>
      <p:regular r:id="rId24"/>
    </p:embeddedFont>
    <p:embeddedFont>
      <p:font typeface="B Mitra" panose="00000400000000000000" pitchFamily="2" charset="-78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2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6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2821-0386-4F8B-9903-B307E445A519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E036-BFDC-4BAF-A527-059ABD64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080120"/>
          </a:xfrm>
        </p:spPr>
        <p:txBody>
          <a:bodyPr>
            <a:noAutofit/>
          </a:bodyPr>
          <a:lstStyle/>
          <a:p>
            <a:pPr rtl="1"/>
            <a:r>
              <a:rPr lang="fa-IR" sz="66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سلامت معنوی در طب ایرانی</a:t>
            </a:r>
            <a:endParaRPr lang="en-US" sz="660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026" name="Picture 2" descr="Image result for â«Ø³ÙØ§ÙØª ÙØ¹ÙÙ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128792" cy="45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â«Ú©ØªØ§Ø¨ Ø·Ø¨ Ø±ÙØ­Ø§Ù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25887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35283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تالیف کتاب: 295 ه ق</a:t>
            </a:r>
          </a:p>
          <a:p>
            <a:pPr algn="ctr" rtl="1"/>
            <a:r>
              <a:rPr lang="fa-IR" b="1" dirty="0" smtClean="0">
                <a:cs typeface="B Mitra" panose="00000400000000000000" pitchFamily="2" charset="-78"/>
              </a:rPr>
              <a:t>محتوا:</a:t>
            </a:r>
          </a:p>
          <a:p>
            <a:pPr algn="ctr" rtl="1"/>
            <a:endParaRPr lang="fa-IR" b="1" dirty="0" smtClean="0">
              <a:cs typeface="B Mitra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سپاسگزاری آفریدگار  و ستایش عقل و خرد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هوای نفس – شناخت و سرکوب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شناخت عیوب  خود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دوری از دنیا طلبی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همکاری و همیاری اجتماعی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ترس از مرگ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1317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ابعاد اجتماعی، روانی  و معنوی سلامت</a:t>
            </a:r>
            <a:endParaRPr lang="en-US" sz="24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5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06280" cy="640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64" y="26014"/>
            <a:ext cx="5918299" cy="3989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0" y="3284984"/>
            <a:ext cx="378730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6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79069"/>
            <a:ext cx="568863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a typeface="Calibri"/>
                <a:cs typeface="B Mitra" panose="00000400000000000000" pitchFamily="2" charset="-78"/>
              </a:rPr>
              <a:t>هیچ شکی نیست که ابن سینا تفسیر تمثیلی و رمزی و باطنی اش مسائلی را که در باب فیض، عقل، سعادت نفس، مقامات، وجد، اسرارالآیات، نظریه ای که درباره نبوت و امامت مطرح می‌کند، بحث ظاهر و باطن شریعت و سازگاری عقل و دین و ... را کاملا تحت تأثیر این تفکر و حکمت اشراقی و باطنی است و هیچ کدام از اینها برگرفته از اندیشه یونانی نیست</a:t>
            </a:r>
            <a:r>
              <a:rPr lang="en-US" sz="2400" dirty="0">
                <a:ea typeface="Calibri"/>
                <a:cs typeface="B Mitra" panose="00000400000000000000" pitchFamily="2" charset="-78"/>
              </a:rPr>
              <a:t>.</a:t>
            </a:r>
            <a:endParaRPr lang="en-US" dirty="0">
              <a:ea typeface="Calibri"/>
              <a:cs typeface="B Mitra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5835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000" b="1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اتفاقا ابن سینا کاملا تحت تأثیر تفکر شیعی و حکمت باطنی است</a:t>
            </a:r>
            <a:endParaRPr lang="en-US" sz="2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13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916832"/>
            <a:ext cx="492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ابن سینا به معنای دقیق کلمه بنیانگذار حکمت مشرقی در دوره اسلامی است</a:t>
            </a:r>
            <a:r>
              <a:rPr lang="en-US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.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3968" y="446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تنها ابن سینایی را می شناسیم که فکر می کنیم او حلقه مشائین را گرد هم آورد و به شرح آرای ارسطو پرداخت. اصلا این گونه نیست او ارسطو را فهمید و از ارسطو عبور کرد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583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ابن سینا هویت ایرانی حکمت ایرانی را کاملا آشکار می کند </a:t>
            </a:r>
            <a:r>
              <a:rPr lang="ar-SA" sz="2400" dirty="0" smtClean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ابن </a:t>
            </a:r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سینا تلاش می کند تا تلفیقی از تفکر اسلامی، اندیشه ایرانی و فلسفه یونانی به دست دهد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«</a:t>
            </a:r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هایدگر» می گوید تنها فیلسوفی که فیلسوف به تمام معناست، «اکهارت» است. اکهارت می گوید: فیلسوف بزرگی مانند ابن سینا در باب لذت می گوید: لذت معنوی بالاتر از عقلی و عقلی از حسی است</a:t>
            </a:r>
            <a:endParaRPr lang="en-US" sz="2400" dirty="0">
              <a:cs typeface="B Mitra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36"/>
            <a:ext cx="2028627" cy="2660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5328592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عقلانیت ابن سینا با معرفت انسان به مبدأ و معاد و با معرفت انسان به مقام انسانی خود پیوند دارد، </a:t>
            </a:r>
            <a:endParaRPr lang="en-US" dirty="0">
              <a:ea typeface="Calibri"/>
              <a:cs typeface="B Mitra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با عقلانیت ابن سینا می توانیم به باطن، معنویت و عالم نور و عالم معنا به راه زندگی که توجه به حقیقت پیدا کند نه زندگی را به عنوان سنجه و ابزار تلقی کند دست پیدا کنیم </a:t>
            </a:r>
            <a:endParaRPr lang="en-US" dirty="0">
              <a:ea typeface="Calibri"/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820" y="3804836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solidFill>
                  <a:srgbClr val="404040"/>
                </a:solidFill>
                <a:latin typeface="Yekan"/>
                <a:ea typeface="Calibri"/>
                <a:cs typeface="B Mitra" panose="00000400000000000000" pitchFamily="2" charset="-78"/>
              </a:rPr>
              <a:t>ابن سینا نخستین فیلسوف ماست که اساس فلسفه اش را بر انسان‌شناسی گذاشته است. انسان معاصر مهمترین دغدغه بازیابی هویت انسانی و خویشتن و آگاهی از جایگاه انسان است این بدون فهم عوالم و معنویت و عقلانیت و حیات امکان پذیر نیست</a:t>
            </a:r>
            <a:endParaRPr lang="en-US" sz="2400" dirty="0">
              <a:cs typeface="B Mitra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3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188640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معنویت از نگاه عمومی مایل به لاییسم</a:t>
            </a:r>
            <a:r>
              <a:rPr lang="fa-IR" sz="2800" dirty="0" smtClean="0">
                <a:cs typeface="B Mitra" panose="00000400000000000000" pitchFamily="2" charset="-78"/>
              </a:rPr>
              <a:t>: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هدفمندی زندگی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تجربه ارتقاء وتعالی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نمود اجتماعی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پایبندی به کدهای اخلاقی</a:t>
            </a:r>
            <a:endParaRPr lang="en-US" sz="2800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789040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معنویت از نگاه مکاتب الهی: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خدا شناسی و خدا محوری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شناخت هدف خلقت  زندگی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تکامل م</a:t>
            </a:r>
            <a:r>
              <a:rPr lang="fa-IR" sz="2800" dirty="0">
                <a:cs typeface="B Mitra" panose="00000400000000000000" pitchFamily="2" charset="-78"/>
              </a:rPr>
              <a:t>ع</a:t>
            </a:r>
            <a:r>
              <a:rPr lang="fa-IR" sz="2800" dirty="0" smtClean="0">
                <a:cs typeface="B Mitra" panose="00000400000000000000" pitchFamily="2" charset="-78"/>
              </a:rPr>
              <a:t>نوی و خود سازی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Mitra" panose="00000400000000000000" pitchFamily="2" charset="-78"/>
              </a:rPr>
              <a:t>توکل (حکمت مطلق)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38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50391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تعریف سلامت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1988840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بقراط: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تعادل اخلاط اربعه 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تعادل کیفیات فاعله و منفعله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624" y="3789040"/>
            <a:ext cx="48245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ابن سینا: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تعادل در وظایف اعضاء – فراتر از ماده و کیفیات (فانکشن)</a:t>
            </a:r>
          </a:p>
          <a:p>
            <a:pPr algn="r" rtl="1"/>
            <a:endParaRPr lang="fa-IR" sz="2400" dirty="0">
              <a:cs typeface="B Mitra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تاثیر اندامها، دستگاه ها و عملکردها بر یکدیگر</a:t>
            </a: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1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6876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Mitra" panose="00000400000000000000" pitchFamily="2" charset="-78"/>
              </a:rPr>
              <a:t>یک مفهوم مهم و کلیدی در طب سنتی:</a:t>
            </a:r>
          </a:p>
          <a:p>
            <a:pPr algn="r" rtl="1"/>
            <a:endParaRPr lang="fa-IR" sz="2800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قوه مدبره یا طبیعت </a:t>
            </a:r>
          </a:p>
          <a:p>
            <a:pPr algn="r" rtl="1"/>
            <a:endParaRPr lang="en-US" sz="2800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3668" y="365983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توضیح چگونگی تاثیر معنویت و اعتقادات بر سلامت </a:t>
            </a: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31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9269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عوامل ششگانه حفظ سلامت</a:t>
            </a:r>
            <a:endParaRPr lang="en-US" sz="24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556792"/>
            <a:ext cx="2844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هوا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خوردن و آشامیدن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ورزش و سکون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اعراض نفسانی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خواب و بیداری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Mitra" panose="00000400000000000000" pitchFamily="2" charset="-78"/>
              </a:rPr>
              <a:t>احتباس و استفراغ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4" y="2096812"/>
            <a:ext cx="3814333" cy="2336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94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پیشینه تاریخی شکل گیری علوم تجربی  و معنویت در غرب</a:t>
            </a:r>
            <a:endParaRPr lang="en-US" sz="20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400" dirty="0">
                <a:ea typeface="Calibri"/>
                <a:cs typeface="B Mitra" panose="00000400000000000000" pitchFamily="2" charset="-78"/>
              </a:rPr>
              <a:t>خاطره علم ستیزی کلیسای دوران قرون وسطی </a:t>
            </a:r>
            <a:endParaRPr lang="fa-IR" sz="2400" dirty="0" smtClean="0">
              <a:ea typeface="Calibri"/>
              <a:cs typeface="B Mitra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توسعه علوم تجربی در بستری از دین هراسی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جدا شدن علوم تجربی مانند طب و نهایتاً علوم انسانی مثل فلسفه، از بدنه کلیسا دوره جدایی علوم از معنویت - «دوره علوم مدرن»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شخصی شدن انسان ها - مطرح شدن</a:t>
            </a:r>
            <a:r>
              <a:rPr lang="fa-IR" sz="2400" dirty="0">
                <a:cs typeface="B Mitra" panose="00000400000000000000" pitchFamily="2" charset="-78"/>
              </a:rPr>
              <a:t> </a:t>
            </a:r>
            <a:r>
              <a:rPr lang="fa-IR" sz="2400" dirty="0" smtClean="0">
                <a:cs typeface="B Mitra" panose="00000400000000000000" pitchFamily="2" charset="-78"/>
              </a:rPr>
              <a:t>افراد به عنوان سلول های اجتماع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منطق گرایی: توضیح  وقایع جهان با یافته های علمی تجربی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ورود این تفکربه حوزه های بسیار شهودی مثل اخلاق (اخلاق عدالت محوروظیفه گرا)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انقلاب عظیم در عرصه علوم پزشکی قرون 19 و 20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بروز مشکلات و بن بست ها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باز گشت به معنویت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hermania\AppData\Local\Temp\Rar$DIa0.526\نقشه مبتنی بر کلیه کلید واژه  ها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038"/>
            <a:ext cx="9144000" cy="58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ermania\AppData\Local\Temp\Rar$DIa0.317\نقشه کشورها بر اساس سا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" y="1268760"/>
            <a:ext cx="911446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vic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669"/>
            <a:ext cx="366971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zakaria razi bi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03" y="354664"/>
            <a:ext cx="3100758" cy="4029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102" name="Picture 6" descr="Image result for haly abb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701900" cy="2779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245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7647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cs typeface="B Mitra" panose="00000400000000000000" pitchFamily="2" charset="-78"/>
              </a:rPr>
              <a:t>اخلاق در آثار رازی (قرن 3 و 4)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8044" y="263691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200" dirty="0" smtClean="0">
                <a:cs typeface="B Mitra" panose="00000400000000000000" pitchFamily="2" charset="-78"/>
              </a:rPr>
              <a:t>اخلاق در حرفه پزشکی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200" dirty="0" smtClean="0">
                <a:cs typeface="B Mitra" panose="00000400000000000000" pitchFamily="2" charset="-78"/>
              </a:rPr>
              <a:t>اخلاق در پژوهش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200" dirty="0" smtClean="0">
                <a:cs typeface="B Mitra" panose="00000400000000000000" pitchFamily="2" charset="-78"/>
              </a:rPr>
              <a:t>اخلاق در درمان</a:t>
            </a:r>
            <a:endParaRPr lang="en-US" sz="3200" dirty="0">
              <a:cs typeface="B Mitra" panose="00000400000000000000" pitchFamily="2" charset="-78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66712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620688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cs typeface="B Mitra" panose="00000400000000000000" pitchFamily="2" charset="-78"/>
              </a:rPr>
              <a:t>اصول اخلاق پزشکی رازی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Mitra" panose="00000400000000000000" pitchFamily="2" charset="-78"/>
              </a:rPr>
              <a:t>ویژگی های پزشک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Mitra" panose="00000400000000000000" pitchFamily="2" charset="-78"/>
              </a:rPr>
              <a:t>تعامل استاد و دانشجو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Mitra" panose="00000400000000000000" pitchFamily="2" charset="-78"/>
              </a:rPr>
              <a:t>تعامل پزشک بیمار</a:t>
            </a:r>
            <a:endParaRPr lang="en-US" sz="3200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852936"/>
            <a:ext cx="21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توکل بر خدا </a:t>
            </a:r>
          </a:p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سود رسانی</a:t>
            </a:r>
          </a:p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ضررنرسانی</a:t>
            </a:r>
          </a:p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امانت داری</a:t>
            </a:r>
          </a:p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شفقت</a:t>
            </a:r>
          </a:p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Mitra" panose="00000400000000000000" pitchFamily="2" charset="-78"/>
              </a:rPr>
              <a:t>عدالت</a:t>
            </a:r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40" y="3242449"/>
            <a:ext cx="1724025" cy="265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6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Zhermania\Dropbox\سلامت معنوی\سلامت  معنوی و طب ایرانی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0332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01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Zhermania\Dropbox\سلامت معنوی\سلامت  معنوی و طب ایرانی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71172" cy="466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14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hermania\Dropbox\سلامت معنوی\سلامت  معنوی و طب ایرانی\اخلاق پزشکی راز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81" y="269875"/>
            <a:ext cx="6980237" cy="631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948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hermania\Dropbox\سلامت معنوی\سلامت  معنوی و طب ایرانی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35130" cy="3927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196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638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Wingdings</vt:lpstr>
      <vt:lpstr>Yekan</vt:lpstr>
      <vt:lpstr>IranNastaliq</vt:lpstr>
      <vt:lpstr>B Mitra</vt:lpstr>
      <vt:lpstr>Calibri</vt:lpstr>
      <vt:lpstr>Office Theme</vt:lpstr>
      <vt:lpstr>سلامت معنوی در طب ایرانی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سلامت معنوی در طب ایرانی</dc:title>
  <dc:creator>MS</dc:creator>
  <cp:lastModifiedBy>MS</cp:lastModifiedBy>
  <cp:revision>21</cp:revision>
  <dcterms:created xsi:type="dcterms:W3CDTF">2018-05-26T18:49:45Z</dcterms:created>
  <dcterms:modified xsi:type="dcterms:W3CDTF">2018-05-27T02:30:25Z</dcterms:modified>
</cp:coreProperties>
</file>