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58" r:id="rId6"/>
    <p:sldId id="267" r:id="rId7"/>
    <p:sldId id="265" r:id="rId8"/>
    <p:sldId id="266" r:id="rId9"/>
    <p:sldId id="259" r:id="rId10"/>
    <p:sldId id="261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 rtl="1">
              <a:defRPr sz="6000">
                <a:cs typeface="B Titr" panose="00000700000000000000" pitchFamily="2" charset="-78"/>
              </a:defRPr>
            </a:lvl1pPr>
          </a:lstStyle>
          <a:p>
            <a:r>
              <a:rPr lang="fa-IR" dirty="0" smtClean="0"/>
              <a:t>سلام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 rtl="1">
              <a:buNone/>
              <a:defRPr sz="2400" b="1">
                <a:cs typeface="B Mitra" panose="000004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a-IR" dirty="0" smtClean="0"/>
              <a:t>سلام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6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4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1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 rtl="1">
              <a:defRPr>
                <a:cs typeface="B Titr" panose="00000700000000000000" pitchFamily="2" charset="-78"/>
              </a:defRPr>
            </a:lvl1pPr>
          </a:lstStyle>
          <a:p>
            <a:r>
              <a:rPr lang="fa-IR" dirty="0" smtClean="0"/>
              <a:t>سلام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algn="just" rtl="1">
              <a:defRPr sz="3200">
                <a:cs typeface="B Mitra" panose="00000400000000000000" pitchFamily="2" charset="-78"/>
              </a:defRPr>
            </a:lvl1pPr>
            <a:lvl2pPr algn="just" rtl="1">
              <a:defRPr sz="2800">
                <a:cs typeface="B Mitra" panose="00000400000000000000" pitchFamily="2" charset="-78"/>
              </a:defRPr>
            </a:lvl2pPr>
            <a:lvl3pPr algn="just" rtl="1">
              <a:defRPr sz="2400">
                <a:cs typeface="B Mitra" panose="00000400000000000000" pitchFamily="2" charset="-78"/>
              </a:defRPr>
            </a:lvl3pPr>
            <a:lvl4pPr algn="just" rtl="1">
              <a:defRPr sz="2000">
                <a:cs typeface="B Mitra" panose="00000400000000000000" pitchFamily="2" charset="-78"/>
              </a:defRPr>
            </a:lvl4pPr>
            <a:lvl5pPr algn="just" rtl="1">
              <a:defRPr sz="2000">
                <a:cs typeface="B Mitra" panose="00000400000000000000" pitchFamily="2" charset="-78"/>
              </a:defRPr>
            </a:lvl5pPr>
          </a:lstStyle>
          <a:p>
            <a:pPr lvl="0"/>
            <a:r>
              <a:rPr lang="fa-IR" dirty="0" smtClean="0"/>
              <a:t>سلام</a:t>
            </a:r>
            <a:endParaRPr lang="en-US" dirty="0" smtClean="0"/>
          </a:p>
          <a:p>
            <a:pPr lvl="1"/>
            <a:r>
              <a:rPr lang="fa-IR" dirty="0" smtClean="0"/>
              <a:t>سلام</a:t>
            </a:r>
            <a:endParaRPr lang="en-US" dirty="0" smtClean="0"/>
          </a:p>
          <a:p>
            <a:pPr lvl="2"/>
            <a:r>
              <a:rPr lang="fa-IR" dirty="0" smtClean="0"/>
              <a:t>سلام</a:t>
            </a:r>
            <a:endParaRPr lang="en-US" dirty="0" smtClean="0"/>
          </a:p>
          <a:p>
            <a:pPr lvl="3"/>
            <a:r>
              <a:rPr lang="fa-IR" dirty="0" smtClean="0"/>
              <a:t>سلام</a:t>
            </a:r>
            <a:endParaRPr lang="en-US" dirty="0" smtClean="0"/>
          </a:p>
          <a:p>
            <a:pPr lvl="4"/>
            <a:r>
              <a:rPr lang="fa-IR" dirty="0" smtClean="0"/>
              <a:t>سلام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0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 rtl="1">
              <a:defRPr sz="6000">
                <a:cs typeface="B Titr" panose="00000700000000000000" pitchFamily="2" charset="-78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2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5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4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4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D239-F09E-4651-82F5-B6329F0ABF87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0CB9-FAD3-4881-BC29-4B81C4F8A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8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90496"/>
            <a:ext cx="9144000" cy="2387600"/>
          </a:xfrm>
        </p:spPr>
        <p:txBody>
          <a:bodyPr/>
          <a:lstStyle/>
          <a:p>
            <a:r>
              <a:rPr lang="fa-IR" dirty="0" smtClean="0"/>
              <a:t>سلامت معنوی؛ مفاهیم، رویکردها و چالشها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10465"/>
            <a:ext cx="9144000" cy="1454209"/>
          </a:xfrm>
        </p:spPr>
        <p:txBody>
          <a:bodyPr>
            <a:normAutofit/>
          </a:bodyPr>
          <a:lstStyle/>
          <a:p>
            <a:r>
              <a:rPr lang="fa-IR" dirty="0" smtClean="0"/>
              <a:t>دکتر فاطمه شیرزاد</a:t>
            </a:r>
            <a:endParaRPr lang="en-US" dirty="0" smtClean="0"/>
          </a:p>
          <a:p>
            <a:pPr hangingPunct="0"/>
            <a:r>
              <a:rPr lang="fa-IR" dirty="0" smtClean="0"/>
              <a:t>استادیار روان‌پزشکی</a:t>
            </a:r>
          </a:p>
          <a:p>
            <a:pPr hangingPunct="0"/>
            <a:r>
              <a:rPr lang="fa-IR" dirty="0" smtClean="0"/>
              <a:t>مرکز تحقیقات سلامت معنوی، دانشگاه علوم پزشکی ایران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732" y="0"/>
            <a:ext cx="1873525" cy="24199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43" y="185401"/>
            <a:ext cx="2039523" cy="172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26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اثرات معنویت در کار بالینی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رابطه درمانی</a:t>
            </a:r>
          </a:p>
          <a:p>
            <a:r>
              <a:rPr lang="fa-IR" dirty="0" smtClean="0"/>
              <a:t>در ارزیابی فرهنگی بیمار</a:t>
            </a:r>
          </a:p>
          <a:p>
            <a:r>
              <a:rPr lang="fa-IR" dirty="0" smtClean="0"/>
              <a:t>اثرات مثبت و منفی روی بیماری</a:t>
            </a:r>
          </a:p>
          <a:p>
            <a:r>
              <a:rPr lang="fa-IR" dirty="0" smtClean="0"/>
              <a:t>سازگاری معنوی منفی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2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5693" y="2752461"/>
            <a:ext cx="8165474" cy="1325563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chemeClr val="bg1">
                    <a:lumMod val="65000"/>
                  </a:schemeClr>
                </a:solidFill>
                <a:cs typeface="B Titr" panose="00000700000000000000" pitchFamily="2" charset="-78"/>
              </a:rPr>
              <a:t>متشکرم</a:t>
            </a:r>
            <a:endParaRPr lang="en-US" b="1" dirty="0">
              <a:solidFill>
                <a:schemeClr val="bg1">
                  <a:lumMod val="65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معنویت </a:t>
            </a:r>
            <a:r>
              <a:rPr lang="fa-IR" sz="3200" dirty="0" smtClean="0"/>
              <a:t>(</a:t>
            </a:r>
            <a:r>
              <a:rPr lang="fa-IR" sz="2800" dirty="0" smtClean="0"/>
              <a:t>تعاریف و تعابیر)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معنای زندگی (چرایی و چگونگی زیستی)</a:t>
            </a:r>
          </a:p>
          <a:p>
            <a:r>
              <a:rPr lang="fa-IR" dirty="0" smtClean="0"/>
              <a:t>توجه به قدرت متعالی (برتر)</a:t>
            </a:r>
          </a:p>
          <a:p>
            <a:r>
              <a:rPr lang="fa-IR" dirty="0" smtClean="0"/>
              <a:t>بعدی یکپارچه از وجود انسان- فاکتوری حیاتی در سلامت و بهزیستی</a:t>
            </a:r>
            <a:endParaRPr lang="fa-IR" dirty="0"/>
          </a:p>
          <a:p>
            <a:r>
              <a:rPr lang="fa-IR" dirty="0" smtClean="0"/>
              <a:t>بعد چهارم سلامت انسان (جسمی، روانی، اجتماعی)</a:t>
            </a:r>
          </a:p>
          <a:p>
            <a:r>
              <a:rPr lang="fa-IR" dirty="0" smtClean="0"/>
              <a:t>معنویت اعم </a:t>
            </a:r>
            <a:r>
              <a:rPr lang="fa-IR" dirty="0" smtClean="0"/>
              <a:t>از </a:t>
            </a:r>
            <a:r>
              <a:rPr lang="fa-IR" dirty="0" smtClean="0"/>
              <a:t>مذهب است. (هرگونه ارتباط غیر مادی انسان با جهان هستی)</a:t>
            </a:r>
          </a:p>
          <a:p>
            <a:endParaRPr lang="en-US" dirty="0" smtClean="0"/>
          </a:p>
          <a:p>
            <a:pPr algn="ctr">
              <a:buFontTx/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124" y="1825625"/>
            <a:ext cx="679367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4000" dirty="0" smtClean="0"/>
              <a:t>معنویت بدون مذهب احتمال زیادی دارد که به انحراف کشیده شود. (پروفسور کوئینگ)</a:t>
            </a:r>
            <a:endParaRPr lang="fa-IR" sz="4000" dirty="0" smtClean="0"/>
          </a:p>
          <a:p>
            <a:endParaRPr lang="en-US" sz="4000" dirty="0" smtClean="0"/>
          </a:p>
          <a:p>
            <a:pPr algn="ctr">
              <a:buFontTx/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01" y="832757"/>
            <a:ext cx="379095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سلامت معنوی بعد چهارم سلامت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06682" y="1255321"/>
            <a:ext cx="6210300" cy="5329238"/>
            <a:chOff x="3048000" y="1409700"/>
            <a:chExt cx="6210300" cy="5329238"/>
          </a:xfrm>
        </p:grpSpPr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3648075" y="2019300"/>
              <a:ext cx="2209800" cy="1905000"/>
              <a:chOff x="1200" y="1008"/>
              <a:chExt cx="1392" cy="1200"/>
            </a:xfrm>
          </p:grpSpPr>
          <p:sp>
            <p:nvSpPr>
              <p:cNvPr id="21" name="Rectangle 3"/>
              <p:cNvSpPr>
                <a:spLocks noChangeArrowheads="1"/>
              </p:cNvSpPr>
              <p:nvPr/>
            </p:nvSpPr>
            <p:spPr bwMode="auto">
              <a:xfrm>
                <a:off x="1200" y="1008"/>
                <a:ext cx="1392" cy="1200"/>
              </a:xfrm>
              <a:prstGeom prst="rect">
                <a:avLst/>
              </a:prstGeom>
              <a:solidFill>
                <a:srgbClr val="800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4"/>
              <p:cNvSpPr txBox="1">
                <a:spLocks noChangeArrowheads="1"/>
              </p:cNvSpPr>
              <p:nvPr/>
            </p:nvSpPr>
            <p:spPr bwMode="auto">
              <a:xfrm>
                <a:off x="1200" y="1479"/>
                <a:ext cx="137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Physical Health</a:t>
                </a:r>
              </a:p>
            </p:txBody>
          </p:sp>
        </p:grpSp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6172200" y="2033588"/>
              <a:ext cx="2514600" cy="1905000"/>
              <a:chOff x="2736" y="1008"/>
              <a:chExt cx="1584" cy="1200"/>
            </a:xfrm>
          </p:grpSpPr>
          <p:sp>
            <p:nvSpPr>
              <p:cNvPr id="19" name="Rectangle 6"/>
              <p:cNvSpPr>
                <a:spLocks noChangeArrowheads="1"/>
              </p:cNvSpPr>
              <p:nvPr/>
            </p:nvSpPr>
            <p:spPr bwMode="auto">
              <a:xfrm>
                <a:off x="2832" y="1008"/>
                <a:ext cx="1392" cy="1200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2736" y="1458"/>
                <a:ext cx="15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Mental/Emotional  Health</a:t>
                </a:r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3638550" y="4229100"/>
              <a:ext cx="2209800" cy="1905000"/>
              <a:chOff x="1248" y="2400"/>
              <a:chExt cx="1392" cy="1200"/>
            </a:xfrm>
          </p:grpSpPr>
          <p:sp>
            <p:nvSpPr>
              <p:cNvPr id="17" name="Rectangle 9"/>
              <p:cNvSpPr>
                <a:spLocks noChangeArrowheads="1"/>
              </p:cNvSpPr>
              <p:nvPr/>
            </p:nvSpPr>
            <p:spPr bwMode="auto">
              <a:xfrm>
                <a:off x="1248" y="2400"/>
                <a:ext cx="1392" cy="1200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1248" y="2841"/>
                <a:ext cx="13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Spiritual Health</a:t>
                </a:r>
              </a:p>
            </p:txBody>
          </p:sp>
        </p:grpSp>
        <p:grpSp>
          <p:nvGrpSpPr>
            <p:cNvPr id="10" name="Group 11"/>
            <p:cNvGrpSpPr>
              <a:grpSpLocks/>
            </p:cNvGrpSpPr>
            <p:nvPr/>
          </p:nvGrpSpPr>
          <p:grpSpPr bwMode="auto">
            <a:xfrm>
              <a:off x="6310313" y="4229100"/>
              <a:ext cx="2214562" cy="1905000"/>
              <a:chOff x="2832" y="2400"/>
              <a:chExt cx="1395" cy="1200"/>
            </a:xfrm>
          </p:grpSpPr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2835" y="2400"/>
                <a:ext cx="1392" cy="1200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13"/>
              <p:cNvSpPr txBox="1">
                <a:spLocks noChangeArrowheads="1"/>
              </p:cNvSpPr>
              <p:nvPr/>
            </p:nvSpPr>
            <p:spPr bwMode="auto">
              <a:xfrm>
                <a:off x="2832" y="2841"/>
                <a:ext cx="13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Social Health</a:t>
                </a:r>
              </a:p>
            </p:txBody>
          </p:sp>
        </p:grp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>
              <a:off x="4457700" y="1409700"/>
              <a:ext cx="3429000" cy="457200"/>
            </a:xfrm>
            <a:prstGeom prst="curvedDownArrow">
              <a:avLst>
                <a:gd name="adj1" fmla="val 150000"/>
                <a:gd name="adj2" fmla="val 300000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8724900" y="2781300"/>
              <a:ext cx="533400" cy="2819400"/>
            </a:xfrm>
            <a:prstGeom prst="curvedLeftArrow">
              <a:avLst>
                <a:gd name="adj1" fmla="val 105714"/>
                <a:gd name="adj2" fmla="val 211429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 rot="5400000">
              <a:off x="5715000" y="4748213"/>
              <a:ext cx="533400" cy="3448050"/>
            </a:xfrm>
            <a:prstGeom prst="curvedLeftArrow">
              <a:avLst>
                <a:gd name="adj1" fmla="val 129286"/>
                <a:gd name="adj2" fmla="val 258571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16200000">
              <a:off x="1562100" y="3695700"/>
              <a:ext cx="3429000" cy="457200"/>
            </a:xfrm>
            <a:prstGeom prst="curvedDownArrow">
              <a:avLst>
                <a:gd name="adj1" fmla="val 150000"/>
                <a:gd name="adj2" fmla="val 300000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94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فراگیری و اهمیت معنویت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آمیخته با تمام ابعاد زندگی روزمره </a:t>
            </a:r>
            <a:r>
              <a:rPr lang="fa-IR" dirty="0" smtClean="0"/>
              <a:t>بشر</a:t>
            </a:r>
          </a:p>
          <a:p>
            <a:r>
              <a:rPr lang="fa-IR" dirty="0" smtClean="0"/>
              <a:t>90 درصد مردم آمریکا در طول روز نوعی آداب معنوی/مذهبی انجام می‌دهند</a:t>
            </a:r>
            <a:r>
              <a:rPr lang="fa-IR" dirty="0" smtClean="0"/>
              <a:t>. (پیمایش سال 2009)</a:t>
            </a:r>
            <a:endParaRPr lang="fa-IR" dirty="0" smtClean="0"/>
          </a:p>
          <a:p>
            <a:r>
              <a:rPr lang="fa-IR" dirty="0" smtClean="0"/>
              <a:t>ارائه دوره‌های اجباری معنویت در آموزش دانشجویان پزشکی در 70 درصد دانشگاه‌های آمریکا، درصد دانشگاه‌های انگلیس،  درصد دانشگاه‌های استرالیا و ...</a:t>
            </a:r>
          </a:p>
          <a:p>
            <a:r>
              <a:rPr lang="fa-IR" dirty="0" smtClean="0"/>
              <a:t>جایگاه مهم معنویت در جامعه مذهبی ایران (پیشینه تاریخی، قبل از اسلام</a:t>
            </a:r>
            <a:r>
              <a:rPr lang="fa-IR" dirty="0" smtClean="0"/>
              <a:t>)</a:t>
            </a:r>
          </a:p>
          <a:p>
            <a:r>
              <a:rPr lang="fa-IR" dirty="0"/>
              <a:t>تفاوت تعریف سلامت و درمان از گذشته تا کنون</a:t>
            </a:r>
          </a:p>
          <a:p>
            <a:endParaRPr lang="fa-IR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71" y="431127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53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رسالت پزشکان-حقوق بیماران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attFill prst="dotDmn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lang="fa-IR" dirty="0" smtClean="0"/>
              <a:t>آیا </a:t>
            </a:r>
            <a:r>
              <a:rPr lang="fa-IR" dirty="0" smtClean="0"/>
              <a:t>پزشک می‌تواند بعد معنوی بیمار را نادیده بگیرد؟</a:t>
            </a:r>
          </a:p>
          <a:p>
            <a:r>
              <a:rPr lang="fa-IR" dirty="0" smtClean="0"/>
              <a:t>آیا توجه به بعد معنوی بیمار از حقوق او نیست؟</a:t>
            </a:r>
          </a:p>
          <a:p>
            <a:r>
              <a:rPr lang="fa-IR" dirty="0" smtClean="0"/>
              <a:t>معنویت به عنوان متغیر مهم سلامت روان در ایران</a:t>
            </a:r>
            <a:endParaRPr lang="fa-IR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36270"/>
            <a:ext cx="4018808" cy="602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7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جایگاه معنویت در رشته‌های مختلف بالینی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</p:spPr>
        <p:txBody>
          <a:bodyPr>
            <a:normAutofit/>
          </a:bodyPr>
          <a:lstStyle/>
          <a:p>
            <a:r>
              <a:rPr lang="fa-IR" dirty="0" smtClean="0"/>
              <a:t>معنویت در روانپزشکی</a:t>
            </a:r>
          </a:p>
          <a:p>
            <a:pPr lvl="1"/>
            <a:r>
              <a:rPr lang="fa-IR" dirty="0" smtClean="0"/>
              <a:t>تأثیر زیاد مسائل معنوی بر حوزه روان</a:t>
            </a:r>
          </a:p>
          <a:p>
            <a:pPr lvl="1"/>
            <a:r>
              <a:rPr lang="fa-IR" dirty="0" smtClean="0"/>
              <a:t>تأثیر بر فرآیندهای فیزیولوژیک از دریچه روان (روان‌تنی)</a:t>
            </a:r>
          </a:p>
          <a:p>
            <a:r>
              <a:rPr lang="fa-IR" dirty="0" smtClean="0"/>
              <a:t>معنویت در سایر رشته‌های بالینی</a:t>
            </a:r>
          </a:p>
          <a:p>
            <a:pPr lvl="1"/>
            <a:r>
              <a:rPr lang="fa-IR" dirty="0" smtClean="0"/>
              <a:t>مطالعات زیاد در مورد اثر معنویت بر بیماران سرطانی، مزمن و مراحل پایانی زندگی</a:t>
            </a:r>
          </a:p>
          <a:p>
            <a:pPr lvl="1"/>
            <a:r>
              <a:rPr lang="fa-IR" dirty="0" smtClean="0"/>
              <a:t>افزایش ایمنی بدن، کاهش درد، ارتقاء کیفیت زندگی،</a:t>
            </a:r>
            <a:r>
              <a:rPr lang="fa-IR" dirty="0"/>
              <a:t> افزایش </a:t>
            </a:r>
            <a:r>
              <a:rPr lang="fa-IR" dirty="0" smtClean="0"/>
              <a:t>رضایت از درمان</a:t>
            </a:r>
          </a:p>
          <a:p>
            <a:pPr lvl="1"/>
            <a:r>
              <a:rPr lang="fa-IR" dirty="0" smtClean="0"/>
              <a:t>بهبود ارتباط درمانی، پیگیری و چسبندگی به درمان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کاربردهای معنویت در بالین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a-IR" dirty="0" smtClean="0"/>
              <a:t>برقراری رابطه درمانی بر پایه معنویت (همه تیم درمان)</a:t>
            </a:r>
          </a:p>
          <a:p>
            <a:pPr>
              <a:lnSpc>
                <a:spcPct val="90000"/>
              </a:lnSpc>
            </a:pPr>
            <a:r>
              <a:rPr lang="fa-IR" dirty="0" smtClean="0"/>
              <a:t>مشاوره معنوی</a:t>
            </a:r>
          </a:p>
          <a:p>
            <a:pPr>
              <a:lnSpc>
                <a:spcPct val="90000"/>
              </a:lnSpc>
            </a:pPr>
            <a:r>
              <a:rPr lang="fa-IR" dirty="0" smtClean="0"/>
              <a:t>روان‌درمانی معنوی</a:t>
            </a:r>
          </a:p>
          <a:p>
            <a:pPr lvl="1"/>
            <a:r>
              <a:rPr lang="fa-IR" dirty="0" smtClean="0"/>
              <a:t>مستقل (روان‌درمانی معنوی)</a:t>
            </a:r>
          </a:p>
          <a:p>
            <a:pPr lvl="1"/>
            <a:r>
              <a:rPr lang="fa-IR" dirty="0" smtClean="0"/>
              <a:t>بخشی از روان‌درمانی (روان‌درمانی مبتنی بر معنویت) </a:t>
            </a:r>
          </a:p>
          <a:p>
            <a:pPr>
              <a:lnSpc>
                <a:spcPct val="90000"/>
              </a:lnSpc>
            </a:pPr>
            <a:r>
              <a:rPr lang="fa-IR" dirty="0" smtClean="0"/>
              <a:t>مداخلات معنوی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0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معنوی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نیایش (</a:t>
            </a:r>
            <a:r>
              <a:rPr lang="en-US" dirty="0" smtClean="0"/>
              <a:t>Prayer</a:t>
            </a:r>
            <a:r>
              <a:rPr lang="fa-IR" dirty="0" smtClean="0"/>
              <a:t>)</a:t>
            </a:r>
          </a:p>
          <a:p>
            <a:r>
              <a:rPr lang="fa-IR" dirty="0" smtClean="0"/>
              <a:t>تمرکز (</a:t>
            </a:r>
            <a:r>
              <a:rPr lang="en-US" dirty="0" smtClean="0"/>
              <a:t>Contemplation, Meditation</a:t>
            </a:r>
            <a:r>
              <a:rPr lang="fa-IR" dirty="0" smtClean="0"/>
              <a:t>)</a:t>
            </a:r>
          </a:p>
          <a:p>
            <a:r>
              <a:rPr lang="fa-IR" dirty="0" smtClean="0"/>
              <a:t>حل مسأله مبتنی بر معنویت</a:t>
            </a:r>
          </a:p>
          <a:p>
            <a:r>
              <a:rPr lang="fa-IR" dirty="0" smtClean="0"/>
              <a:t>بخشایش‌گری (</a:t>
            </a:r>
            <a:r>
              <a:rPr lang="en-US" dirty="0" smtClean="0"/>
              <a:t>Forgiveness</a:t>
            </a:r>
            <a:r>
              <a:rPr lang="fa-IR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85" y="4001294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8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367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 Mitra</vt:lpstr>
      <vt:lpstr>B Titr</vt:lpstr>
      <vt:lpstr>Calibri</vt:lpstr>
      <vt:lpstr>Calibri Light</vt:lpstr>
      <vt:lpstr>Office Theme</vt:lpstr>
      <vt:lpstr>سلامت معنوی؛ مفاهیم، رویکردها و چالشها</vt:lpstr>
      <vt:lpstr>معنویت (تعاریف و تعابیر)</vt:lpstr>
      <vt:lpstr>PowerPoint Presentation</vt:lpstr>
      <vt:lpstr>سلامت معنوی بعد چهارم سلامت</vt:lpstr>
      <vt:lpstr>فراگیری و اهمیت معنویت</vt:lpstr>
      <vt:lpstr>رسالت پزشکان-حقوق بیماران</vt:lpstr>
      <vt:lpstr>جایگاه معنویت در رشته‌های مختلف بالینی</vt:lpstr>
      <vt:lpstr>کاربردهای معنویت در بالین</vt:lpstr>
      <vt:lpstr>مداخلات معنوی</vt:lpstr>
      <vt:lpstr>اثرات معنویت در کار بالینی</vt:lpstr>
      <vt:lpstr>متشکرم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سلامت معنوی چالش ها و راهکار های کلان</dc:title>
  <dc:creator>motaleat eslami</dc:creator>
  <cp:lastModifiedBy>Hadi</cp:lastModifiedBy>
  <cp:revision>37</cp:revision>
  <dcterms:created xsi:type="dcterms:W3CDTF">2017-11-13T08:21:05Z</dcterms:created>
  <dcterms:modified xsi:type="dcterms:W3CDTF">2018-04-23T17:35:01Z</dcterms:modified>
</cp:coreProperties>
</file>